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grandir Narrow Heavy" panose="020B0604020202020204" charset="0"/>
      <p:regular r:id="rId15"/>
    </p:embeddedFont>
    <p:embeddedFont>
      <p:font typeface="Aileron" panose="020B0604020202020204" charset="0"/>
      <p:regular r:id="rId16"/>
    </p:embeddedFont>
    <p:embeddedFont>
      <p:font typeface="Aileron Bold" panose="020B0604020202020204" charset="0"/>
      <p:regular r:id="rId17"/>
    </p:embeddedFont>
    <p:embeddedFont>
      <p:font typeface="Aileron Heavy" panose="020B0604020202020204" charset="0"/>
      <p:regular r:id="rId18"/>
    </p:embeddedFont>
    <p:embeddedFont>
      <p:font typeface="Akzidenz-Grotesk Heavy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09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7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e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0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961245" cy="10287000"/>
            <a:chOff x="0" y="0"/>
            <a:chExt cx="1233405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3405" cy="1593725"/>
            </a:xfrm>
            <a:custGeom>
              <a:avLst/>
              <a:gdLst/>
              <a:ahLst/>
              <a:cxnLst/>
              <a:rect l="l" t="t" r="r" b="b"/>
              <a:pathLst>
                <a:path w="1233405" h="1593725">
                  <a:moveTo>
                    <a:pt x="0" y="0"/>
                  </a:moveTo>
                  <a:lnTo>
                    <a:pt x="1233405" y="0"/>
                  </a:lnTo>
                  <a:lnTo>
                    <a:pt x="123340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36142" r="-36142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599241" y="5818409"/>
            <a:ext cx="12106839" cy="3086100"/>
            <a:chOff x="0" y="0"/>
            <a:chExt cx="318863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88633" cy="812800"/>
            </a:xfrm>
            <a:custGeom>
              <a:avLst/>
              <a:gdLst/>
              <a:ahLst/>
              <a:cxnLst/>
              <a:rect l="l" t="t" r="r" b="b"/>
              <a:pathLst>
                <a:path w="3188633" h="812800">
                  <a:moveTo>
                    <a:pt x="0" y="0"/>
                  </a:moveTo>
                  <a:lnTo>
                    <a:pt x="3188633" y="0"/>
                  </a:lnTo>
                  <a:lnTo>
                    <a:pt x="31886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18863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93146" y="1636398"/>
            <a:ext cx="10052987" cy="10040421"/>
          </a:xfrm>
          <a:custGeom>
            <a:avLst/>
            <a:gdLst/>
            <a:ahLst/>
            <a:cxnLst/>
            <a:rect l="l" t="t" r="r" b="b"/>
            <a:pathLst>
              <a:path w="10052987" h="10040421">
                <a:moveTo>
                  <a:pt x="0" y="0"/>
                </a:moveTo>
                <a:lnTo>
                  <a:pt x="10052987" y="0"/>
                </a:lnTo>
                <a:lnTo>
                  <a:pt x="10052987" y="10040421"/>
                </a:lnTo>
                <a:lnTo>
                  <a:pt x="0" y="10040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/>
          <p:cNvSpPr/>
          <p:nvPr/>
        </p:nvSpPr>
        <p:spPr>
          <a:xfrm>
            <a:off x="1271471" y="1190122"/>
            <a:ext cx="292311" cy="292311"/>
          </a:xfrm>
          <a:custGeom>
            <a:avLst/>
            <a:gdLst/>
            <a:ahLst/>
            <a:cxnLst/>
            <a:rect l="l" t="t" r="r" b="b"/>
            <a:pathLst>
              <a:path w="292311" h="292311">
                <a:moveTo>
                  <a:pt x="0" y="0"/>
                </a:moveTo>
                <a:lnTo>
                  <a:pt x="292311" y="0"/>
                </a:lnTo>
                <a:lnTo>
                  <a:pt x="292311" y="292311"/>
                </a:lnTo>
                <a:lnTo>
                  <a:pt x="0" y="2923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9" name="Group 9"/>
          <p:cNvGrpSpPr/>
          <p:nvPr/>
        </p:nvGrpSpPr>
        <p:grpSpPr>
          <a:xfrm>
            <a:off x="1455431" y="2398695"/>
            <a:ext cx="6505813" cy="65058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82303" t="-21183" r="-30416" b="-20629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663464" y="7662464"/>
            <a:ext cx="1595836" cy="15958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755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6133165" y="8202625"/>
            <a:ext cx="789785" cy="515514"/>
          </a:xfrm>
          <a:custGeom>
            <a:avLst/>
            <a:gdLst/>
            <a:ahLst/>
            <a:cxnLst/>
            <a:rect l="l" t="t" r="r" b="b"/>
            <a:pathLst>
              <a:path w="789785" h="515514">
                <a:moveTo>
                  <a:pt x="789784" y="0"/>
                </a:moveTo>
                <a:lnTo>
                  <a:pt x="0" y="0"/>
                </a:lnTo>
                <a:lnTo>
                  <a:pt x="0" y="515514"/>
                </a:lnTo>
                <a:lnTo>
                  <a:pt x="789784" y="515514"/>
                </a:lnTo>
                <a:lnTo>
                  <a:pt x="78978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Freeform 15"/>
          <p:cNvSpPr/>
          <p:nvPr/>
        </p:nvSpPr>
        <p:spPr>
          <a:xfrm>
            <a:off x="9258300" y="1028700"/>
            <a:ext cx="1850797" cy="275937"/>
          </a:xfrm>
          <a:custGeom>
            <a:avLst/>
            <a:gdLst/>
            <a:ahLst/>
            <a:cxnLst/>
            <a:rect l="l" t="t" r="r" b="b"/>
            <a:pathLst>
              <a:path w="1850797" h="275937">
                <a:moveTo>
                  <a:pt x="0" y="0"/>
                </a:moveTo>
                <a:lnTo>
                  <a:pt x="1850797" y="0"/>
                </a:lnTo>
                <a:lnTo>
                  <a:pt x="1850797" y="275937"/>
                </a:lnTo>
                <a:lnTo>
                  <a:pt x="0" y="2759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6" name="TextBox 16"/>
          <p:cNvSpPr txBox="1"/>
          <p:nvPr/>
        </p:nvSpPr>
        <p:spPr>
          <a:xfrm>
            <a:off x="9258300" y="2284587"/>
            <a:ext cx="7865158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 b="1">
                <a:solidFill>
                  <a:srgbClr val="577550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IOT-POWERED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3525332"/>
            <a:ext cx="8813262" cy="207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5465" b="1">
                <a:solidFill>
                  <a:srgbClr val="134E1A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AUTOMATIC WATERING SYSTEM FOR PLANTS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58300" y="6466109"/>
            <a:ext cx="630753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b="1">
                <a:solidFill>
                  <a:srgbClr val="322A2A"/>
                </a:solidFill>
                <a:latin typeface="Aileron Heavy"/>
                <a:ea typeface="Aileron Heavy"/>
                <a:cs typeface="Aileron Heavy"/>
                <a:sym typeface="Aileron Heavy"/>
              </a:rPr>
              <a:t>Revolutionizing Plant Care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32808" y="1163876"/>
            <a:ext cx="3153766" cy="30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www.reallygreatsite.com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487176" y="1166668"/>
            <a:ext cx="5218904" cy="0"/>
          </a:xfrm>
          <a:prstGeom prst="line">
            <a:avLst/>
          </a:prstGeom>
          <a:ln w="38100" cap="flat">
            <a:solidFill>
              <a:srgbClr val="57755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926821"/>
            <a:chOff x="0" y="0"/>
            <a:chExt cx="4816593" cy="10342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34225"/>
            </a:xfrm>
            <a:custGeom>
              <a:avLst/>
              <a:gdLst/>
              <a:ahLst/>
              <a:cxnLst/>
              <a:rect l="l" t="t" r="r" b="b"/>
              <a:pathLst>
                <a:path w="4816592" h="1034225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09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64505" y="2797917"/>
            <a:ext cx="2158989" cy="321886"/>
          </a:xfrm>
          <a:custGeom>
            <a:avLst/>
            <a:gdLst/>
            <a:ahLst/>
            <a:cxnLst/>
            <a:rect l="l" t="t" r="r" b="b"/>
            <a:pathLst>
              <a:path w="2158989" h="321886">
                <a:moveTo>
                  <a:pt x="0" y="0"/>
                </a:moveTo>
                <a:lnTo>
                  <a:pt x="2158990" y="0"/>
                </a:lnTo>
                <a:lnTo>
                  <a:pt x="2158990" y="321885"/>
                </a:lnTo>
                <a:lnTo>
                  <a:pt x="0" y="321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/>
          <p:cNvSpPr/>
          <p:nvPr/>
        </p:nvSpPr>
        <p:spPr>
          <a:xfrm>
            <a:off x="1965244" y="2075634"/>
            <a:ext cx="5880186" cy="6356958"/>
          </a:xfrm>
          <a:custGeom>
            <a:avLst/>
            <a:gdLst/>
            <a:ahLst/>
            <a:cxnLst/>
            <a:rect l="l" t="t" r="r" b="b"/>
            <a:pathLst>
              <a:path w="5880186" h="6356958">
                <a:moveTo>
                  <a:pt x="0" y="0"/>
                </a:moveTo>
                <a:lnTo>
                  <a:pt x="5880186" y="0"/>
                </a:lnTo>
                <a:lnTo>
                  <a:pt x="588018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Freeform 7"/>
          <p:cNvSpPr/>
          <p:nvPr/>
        </p:nvSpPr>
        <p:spPr>
          <a:xfrm>
            <a:off x="10445018" y="2075634"/>
            <a:ext cx="6306632" cy="6356958"/>
          </a:xfrm>
          <a:custGeom>
            <a:avLst/>
            <a:gdLst/>
            <a:ahLst/>
            <a:cxnLst/>
            <a:rect l="l" t="t" r="r" b="b"/>
            <a:pathLst>
              <a:path w="6306632" h="6356958">
                <a:moveTo>
                  <a:pt x="0" y="0"/>
                </a:moveTo>
                <a:lnTo>
                  <a:pt x="6306632" y="0"/>
                </a:lnTo>
                <a:lnTo>
                  <a:pt x="63066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TextBox 8"/>
          <p:cNvSpPr txBox="1"/>
          <p:nvPr/>
        </p:nvSpPr>
        <p:spPr>
          <a:xfrm>
            <a:off x="3054004" y="8826502"/>
            <a:ext cx="370266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if moisture level is &lt; 300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47001" y="8826502"/>
            <a:ext cx="370266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if moisture level is &gt; 300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7108" y="3188184"/>
            <a:ext cx="3681036" cy="786722"/>
            <a:chOff x="0" y="0"/>
            <a:chExt cx="969491" cy="207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9491" cy="207203"/>
            </a:xfrm>
            <a:custGeom>
              <a:avLst/>
              <a:gdLst/>
              <a:ahLst/>
              <a:cxnLst/>
              <a:rect l="l" t="t" r="r" b="b"/>
              <a:pathLst>
                <a:path w="969491" h="207203">
                  <a:moveTo>
                    <a:pt x="0" y="0"/>
                  </a:moveTo>
                  <a:lnTo>
                    <a:pt x="969491" y="0"/>
                  </a:lnTo>
                  <a:lnTo>
                    <a:pt x="969491" y="207203"/>
                  </a:lnTo>
                  <a:lnTo>
                    <a:pt x="0" y="207203"/>
                  </a:lnTo>
                  <a:close/>
                </a:path>
              </a:pathLst>
            </a:custGeom>
            <a:solidFill>
              <a:srgbClr val="57755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69491" cy="264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3990" y="5369338"/>
            <a:ext cx="5276399" cy="786722"/>
            <a:chOff x="0" y="0"/>
            <a:chExt cx="1389669" cy="207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9669" cy="207203"/>
            </a:xfrm>
            <a:custGeom>
              <a:avLst/>
              <a:gdLst/>
              <a:ahLst/>
              <a:cxnLst/>
              <a:rect l="l" t="t" r="r" b="b"/>
              <a:pathLst>
                <a:path w="1389669" h="207203">
                  <a:moveTo>
                    <a:pt x="0" y="0"/>
                  </a:moveTo>
                  <a:lnTo>
                    <a:pt x="1389669" y="0"/>
                  </a:lnTo>
                  <a:lnTo>
                    <a:pt x="1389669" y="207203"/>
                  </a:lnTo>
                  <a:lnTo>
                    <a:pt x="0" y="207203"/>
                  </a:lnTo>
                  <a:close/>
                </a:path>
              </a:pathLst>
            </a:custGeom>
            <a:solidFill>
              <a:srgbClr val="57755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89669" cy="264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74850" y="7868912"/>
            <a:ext cx="6768900" cy="67689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32306" y="0"/>
            <a:ext cx="1955694" cy="10287000"/>
            <a:chOff x="0" y="0"/>
            <a:chExt cx="515080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706504" y="1028700"/>
            <a:ext cx="2552796" cy="255279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4E1A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365684" y="1902223"/>
            <a:ext cx="1234436" cy="805750"/>
          </a:xfrm>
          <a:custGeom>
            <a:avLst/>
            <a:gdLst/>
            <a:ahLst/>
            <a:cxnLst/>
            <a:rect l="l" t="t" r="r" b="b"/>
            <a:pathLst>
              <a:path w="1234436" h="805750">
                <a:moveTo>
                  <a:pt x="0" y="0"/>
                </a:moveTo>
                <a:lnTo>
                  <a:pt x="1234436" y="0"/>
                </a:lnTo>
                <a:lnTo>
                  <a:pt x="1234436" y="805750"/>
                </a:lnTo>
                <a:lnTo>
                  <a:pt x="0" y="805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8" name="TextBox 18"/>
          <p:cNvSpPr txBox="1"/>
          <p:nvPr/>
        </p:nvSpPr>
        <p:spPr>
          <a:xfrm>
            <a:off x="2442519" y="866775"/>
            <a:ext cx="10752316" cy="171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882"/>
              </a:lnSpc>
              <a:spcBef>
                <a:spcPct val="0"/>
              </a:spcBef>
            </a:pPr>
            <a:r>
              <a:rPr lang="en-US" sz="10243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Business Model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7108" y="3337170"/>
            <a:ext cx="3677919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 u="none" strike="noStrike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Revenue Streams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8316" y="7345770"/>
            <a:ext cx="3575573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Competitive Edge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5775" y="5518225"/>
            <a:ext cx="5432830" cy="86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Business and Market Potential</a:t>
            </a:r>
          </a:p>
          <a:p>
            <a:pPr marL="0" lvl="0" indent="0" algn="ctr">
              <a:lnSpc>
                <a:spcPts val="3500"/>
              </a:lnSpc>
              <a:spcBef>
                <a:spcPct val="0"/>
              </a:spcBef>
            </a:pPr>
            <a:endParaRPr lang="en-US" sz="2500" b="1">
              <a:solidFill>
                <a:srgbClr val="FEFFF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3885906" y="4620629"/>
            <a:ext cx="1755330" cy="261704"/>
          </a:xfrm>
          <a:custGeom>
            <a:avLst/>
            <a:gdLst/>
            <a:ahLst/>
            <a:cxnLst/>
            <a:rect l="l" t="t" r="r" b="b"/>
            <a:pathLst>
              <a:path w="1755330" h="261704">
                <a:moveTo>
                  <a:pt x="0" y="0"/>
                </a:moveTo>
                <a:lnTo>
                  <a:pt x="1755330" y="0"/>
                </a:lnTo>
                <a:lnTo>
                  <a:pt x="1755330" y="261703"/>
                </a:lnTo>
                <a:lnTo>
                  <a:pt x="0" y="261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3" name="TextBox 23"/>
          <p:cNvSpPr txBox="1"/>
          <p:nvPr/>
        </p:nvSpPr>
        <p:spPr>
          <a:xfrm>
            <a:off x="833990" y="4142003"/>
            <a:ext cx="12876596" cy="143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6487" lvl="1" indent="-223244" algn="just">
              <a:lnSpc>
                <a:spcPts val="2895"/>
              </a:lnSpc>
              <a:buFont typeface="Arial"/>
              <a:buChar char="•"/>
            </a:pPr>
            <a:r>
              <a:rPr lang="en-US" sz="2068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Hardware Sales: </a:t>
            </a:r>
            <a:r>
              <a:rPr lang="en-US" sz="2068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IoT sensors, automated irrigation systems, communication modules.</a:t>
            </a:r>
          </a:p>
          <a:p>
            <a:pPr marL="446487" lvl="1" indent="-223244" algn="just">
              <a:lnSpc>
                <a:spcPts val="2895"/>
              </a:lnSpc>
              <a:buFont typeface="Arial"/>
              <a:buChar char="•"/>
            </a:pPr>
            <a:r>
              <a:rPr lang="en-US" sz="2068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Subscription Services: </a:t>
            </a:r>
            <a:r>
              <a:rPr lang="en-US" sz="2068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Cloud-based analytics and AI insights ($10–$100/month).</a:t>
            </a:r>
          </a:p>
          <a:p>
            <a:pPr marL="446487" lvl="1" indent="-223244" algn="just">
              <a:lnSpc>
                <a:spcPts val="2895"/>
              </a:lnSpc>
              <a:buFont typeface="Arial"/>
              <a:buChar char="•"/>
            </a:pPr>
            <a:r>
              <a:rPr lang="en-US" sz="2068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Consulting Services: </a:t>
            </a:r>
            <a:r>
              <a:rPr lang="en-US" sz="2068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Tailored solutions for large-scale farms and enterprises.</a:t>
            </a:r>
          </a:p>
          <a:p>
            <a:pPr marL="0" lvl="0" indent="0" algn="just">
              <a:lnSpc>
                <a:spcPts val="2895"/>
              </a:lnSpc>
              <a:spcBef>
                <a:spcPct val="0"/>
              </a:spcBef>
            </a:pPr>
            <a:endParaRPr lang="en-US" sz="2068">
              <a:solidFill>
                <a:srgbClr val="322A2A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37108" y="6350074"/>
            <a:ext cx="12876596" cy="179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6487" lvl="1" indent="-223244" algn="just">
              <a:lnSpc>
                <a:spcPts val="2895"/>
              </a:lnSpc>
              <a:buFont typeface="Arial"/>
              <a:buChar char="•"/>
            </a:pPr>
            <a:r>
              <a:rPr lang="en-US" sz="2068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Growing Demand</a:t>
            </a:r>
          </a:p>
          <a:p>
            <a:pPr marL="446487" lvl="1" indent="-223244" algn="just">
              <a:lnSpc>
                <a:spcPts val="2895"/>
              </a:lnSpc>
              <a:buFont typeface="Arial"/>
              <a:buChar char="•"/>
            </a:pPr>
            <a:r>
              <a:rPr lang="en-US" sz="2068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Urbanization Trends</a:t>
            </a:r>
          </a:p>
          <a:p>
            <a:pPr marL="446487" lvl="1" indent="-223244" algn="just">
              <a:lnSpc>
                <a:spcPts val="2895"/>
              </a:lnSpc>
              <a:buFont typeface="Arial"/>
              <a:buChar char="•"/>
            </a:pPr>
            <a:r>
              <a:rPr lang="en-US" sz="2068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Cost Savings</a:t>
            </a:r>
          </a:p>
          <a:p>
            <a:pPr marL="446487" lvl="1" indent="-223244" algn="just">
              <a:lnSpc>
                <a:spcPts val="2895"/>
              </a:lnSpc>
              <a:buFont typeface="Arial"/>
              <a:buChar char="•"/>
            </a:pPr>
            <a:r>
              <a:rPr lang="en-US" sz="2068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Environmental Impact</a:t>
            </a:r>
          </a:p>
          <a:p>
            <a:pPr marL="0" lvl="0" indent="0" algn="just">
              <a:lnSpc>
                <a:spcPts val="2895"/>
              </a:lnSpc>
              <a:spcBef>
                <a:spcPct val="0"/>
              </a:spcBef>
            </a:pPr>
            <a:endParaRPr lang="en-US" sz="2068">
              <a:solidFill>
                <a:srgbClr val="322A2A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3788" y="4439882"/>
            <a:ext cx="9619046" cy="466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6" lvl="1" indent="-237498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Expansion into Agriculture</a:t>
            </a:r>
          </a:p>
          <a:p>
            <a:pPr marL="949991" lvl="2" indent="-316664" algn="just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Adapt the automatic watering system for use in agricultural settings.</a:t>
            </a:r>
          </a:p>
          <a:p>
            <a:pPr marL="949991" lvl="2" indent="-316664" algn="just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Scale up the technology to support larger fields and diverse crops.</a:t>
            </a:r>
          </a:p>
          <a:p>
            <a:pPr marL="474996" lvl="1" indent="-237498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Precision Irrigation Techniques</a:t>
            </a:r>
          </a:p>
          <a:p>
            <a:pPr marL="949991" lvl="2" indent="-316664" algn="just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Implement advanced sensors for soil moisture, nutrient levels, and crop health.</a:t>
            </a:r>
          </a:p>
          <a:p>
            <a:pPr marL="949991" lvl="2" indent="-316664" algn="just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Utilize data analytics to optimize watering schedules for maximum yield.</a:t>
            </a:r>
          </a:p>
          <a:p>
            <a:pPr marL="474996" lvl="1" indent="-237498" algn="just">
              <a:lnSpc>
                <a:spcPts val="3080"/>
              </a:lnSpc>
              <a:buFont typeface="Arial"/>
              <a:buChar char="•"/>
            </a:pPr>
            <a:r>
              <a:rPr lang="en-US" sz="2200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Integration with Farm Management Systems</a:t>
            </a:r>
          </a:p>
          <a:p>
            <a:pPr marL="949991" lvl="2" indent="-316664" algn="just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Connect with existing agricultural software for seamless operation.</a:t>
            </a:r>
          </a:p>
          <a:p>
            <a:pPr marL="949991" lvl="2" indent="-316664" algn="just">
              <a:lnSpc>
                <a:spcPts val="3080"/>
              </a:lnSpc>
              <a:buFont typeface="Arial"/>
              <a:buChar char="⚬"/>
            </a:pPr>
            <a:r>
              <a:rPr lang="en-US" sz="2200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Enable centralized control over multiple irrigation systems.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322A2A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948384" y="-2795743"/>
            <a:ext cx="6768900" cy="67689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04448" y="1411352"/>
            <a:ext cx="1114246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99"/>
              </a:lnSpc>
              <a:spcBef>
                <a:spcPct val="0"/>
              </a:spcBef>
            </a:pPr>
            <a:r>
              <a:rPr lang="en-US" sz="7499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Future Enhancements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17148" y="3486251"/>
            <a:ext cx="5483984" cy="6800749"/>
            <a:chOff x="0" y="0"/>
            <a:chExt cx="1444341" cy="17911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4341" cy="1791144"/>
            </a:xfrm>
            <a:custGeom>
              <a:avLst/>
              <a:gdLst/>
              <a:ahLst/>
              <a:cxnLst/>
              <a:rect l="l" t="t" r="r" b="b"/>
              <a:pathLst>
                <a:path w="1444341" h="1791144">
                  <a:moveTo>
                    <a:pt x="0" y="0"/>
                  </a:moveTo>
                  <a:lnTo>
                    <a:pt x="1444341" y="0"/>
                  </a:lnTo>
                  <a:lnTo>
                    <a:pt x="1444341" y="1791144"/>
                  </a:lnTo>
                  <a:lnTo>
                    <a:pt x="0" y="1791144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44341" cy="1848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605193" y="370936"/>
            <a:ext cx="8635613" cy="8624819"/>
          </a:xfrm>
          <a:custGeom>
            <a:avLst/>
            <a:gdLst/>
            <a:ahLst/>
            <a:cxnLst/>
            <a:rect l="l" t="t" r="r" b="b"/>
            <a:pathLst>
              <a:path w="8635613" h="8624819">
                <a:moveTo>
                  <a:pt x="0" y="0"/>
                </a:moveTo>
                <a:lnTo>
                  <a:pt x="8635613" y="0"/>
                </a:lnTo>
                <a:lnTo>
                  <a:pt x="8635613" y="8624819"/>
                </a:lnTo>
                <a:lnTo>
                  <a:pt x="0" y="862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1" name="Group 11"/>
          <p:cNvGrpSpPr/>
          <p:nvPr/>
        </p:nvGrpSpPr>
        <p:grpSpPr>
          <a:xfrm>
            <a:off x="1117148" y="1028700"/>
            <a:ext cx="5483984" cy="548398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141395" y="3161870"/>
            <a:ext cx="2175726" cy="324381"/>
          </a:xfrm>
          <a:custGeom>
            <a:avLst/>
            <a:gdLst/>
            <a:ahLst/>
            <a:cxnLst/>
            <a:rect l="l" t="t" r="r" b="b"/>
            <a:pathLst>
              <a:path w="2175726" h="324381">
                <a:moveTo>
                  <a:pt x="0" y="0"/>
                </a:moveTo>
                <a:lnTo>
                  <a:pt x="2175725" y="0"/>
                </a:lnTo>
                <a:lnTo>
                  <a:pt x="2175725" y="324381"/>
                </a:lnTo>
                <a:lnTo>
                  <a:pt x="0" y="324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4" name="Group 14"/>
          <p:cNvGrpSpPr/>
          <p:nvPr/>
        </p:nvGrpSpPr>
        <p:grpSpPr>
          <a:xfrm>
            <a:off x="15719614" y="2547102"/>
            <a:ext cx="1426055" cy="142605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4E1A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123112" y="2928922"/>
            <a:ext cx="619057" cy="662415"/>
          </a:xfrm>
          <a:custGeom>
            <a:avLst/>
            <a:gdLst/>
            <a:ahLst/>
            <a:cxnLst/>
            <a:rect l="l" t="t" r="r" b="b"/>
            <a:pathLst>
              <a:path w="619057" h="662415">
                <a:moveTo>
                  <a:pt x="0" y="0"/>
                </a:moveTo>
                <a:lnTo>
                  <a:pt x="619058" y="0"/>
                </a:lnTo>
                <a:lnTo>
                  <a:pt x="619058" y="662415"/>
                </a:lnTo>
                <a:lnTo>
                  <a:pt x="0" y="662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884463"/>
            <a:ext cx="18288000" cy="3402537"/>
            <a:chOff x="0" y="0"/>
            <a:chExt cx="4816593" cy="896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96141"/>
            </a:xfrm>
            <a:custGeom>
              <a:avLst/>
              <a:gdLst/>
              <a:ahLst/>
              <a:cxnLst/>
              <a:rect l="l" t="t" r="r" b="b"/>
              <a:pathLst>
                <a:path w="4816592" h="896141">
                  <a:moveTo>
                    <a:pt x="0" y="0"/>
                  </a:moveTo>
                  <a:lnTo>
                    <a:pt x="4816592" y="0"/>
                  </a:lnTo>
                  <a:lnTo>
                    <a:pt x="4816592" y="896141"/>
                  </a:lnTo>
                  <a:lnTo>
                    <a:pt x="0" y="896141"/>
                  </a:lnTo>
                  <a:close/>
                </a:path>
              </a:pathLst>
            </a:custGeom>
            <a:solidFill>
              <a:srgbClr val="57755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95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6973362" y="3650247"/>
            <a:ext cx="4341276" cy="8914961"/>
          </a:xfrm>
          <a:custGeom>
            <a:avLst/>
            <a:gdLst/>
            <a:ahLst/>
            <a:cxnLst/>
            <a:rect l="l" t="t" r="r" b="b"/>
            <a:pathLst>
              <a:path w="4341276" h="8914961">
                <a:moveTo>
                  <a:pt x="0" y="0"/>
                </a:moveTo>
                <a:lnTo>
                  <a:pt x="4341276" y="0"/>
                </a:lnTo>
                <a:lnTo>
                  <a:pt x="4341276" y="8914962"/>
                </a:lnTo>
                <a:lnTo>
                  <a:pt x="0" y="89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702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6" name="Group 6"/>
          <p:cNvGrpSpPr/>
          <p:nvPr/>
        </p:nvGrpSpPr>
        <p:grpSpPr>
          <a:xfrm>
            <a:off x="5023209" y="5143500"/>
            <a:ext cx="7969325" cy="3600582"/>
            <a:chOff x="0" y="0"/>
            <a:chExt cx="1234657" cy="557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4657" cy="557824"/>
            </a:xfrm>
            <a:custGeom>
              <a:avLst/>
              <a:gdLst/>
              <a:ahLst/>
              <a:cxnLst/>
              <a:rect l="l" t="t" r="r" b="b"/>
              <a:pathLst>
                <a:path w="1234657" h="557824">
                  <a:moveTo>
                    <a:pt x="0" y="0"/>
                  </a:moveTo>
                  <a:lnTo>
                    <a:pt x="1234657" y="0"/>
                  </a:lnTo>
                  <a:lnTo>
                    <a:pt x="1234657" y="557824"/>
                  </a:lnTo>
                  <a:lnTo>
                    <a:pt x="0" y="557824"/>
                  </a:lnTo>
                  <a:close/>
                </a:path>
              </a:pathLst>
            </a:custGeom>
            <a:blipFill>
              <a:blip r:embed="rId3"/>
              <a:stretch>
                <a:fillRect l="-5331" t="-24333" b="-30992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97879" y="2079139"/>
            <a:ext cx="13419987" cy="288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49"/>
              </a:lnSpc>
            </a:pPr>
            <a:r>
              <a:rPr lang="en-US" sz="14463" b="1">
                <a:solidFill>
                  <a:srgbClr val="134E1A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THANK YOU!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5504123"/>
            <a:ext cx="2729160" cy="406893"/>
          </a:xfrm>
          <a:custGeom>
            <a:avLst/>
            <a:gdLst/>
            <a:ahLst/>
            <a:cxnLst/>
            <a:rect l="l" t="t" r="r" b="b"/>
            <a:pathLst>
              <a:path w="2729160" h="406893">
                <a:moveTo>
                  <a:pt x="0" y="0"/>
                </a:moveTo>
                <a:lnTo>
                  <a:pt x="2729160" y="0"/>
                </a:lnTo>
                <a:lnTo>
                  <a:pt x="2729160" y="406893"/>
                </a:lnTo>
                <a:lnTo>
                  <a:pt x="0" y="406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10"/>
          <p:cNvSpPr/>
          <p:nvPr/>
        </p:nvSpPr>
        <p:spPr>
          <a:xfrm>
            <a:off x="14530140" y="5504123"/>
            <a:ext cx="2729160" cy="406893"/>
          </a:xfrm>
          <a:custGeom>
            <a:avLst/>
            <a:gdLst/>
            <a:ahLst/>
            <a:cxnLst/>
            <a:rect l="l" t="t" r="r" b="b"/>
            <a:pathLst>
              <a:path w="2729160" h="406893">
                <a:moveTo>
                  <a:pt x="0" y="0"/>
                </a:moveTo>
                <a:lnTo>
                  <a:pt x="2729160" y="0"/>
                </a:lnTo>
                <a:lnTo>
                  <a:pt x="2729160" y="406893"/>
                </a:lnTo>
                <a:lnTo>
                  <a:pt x="0" y="406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049208"/>
            <a:ext cx="18288000" cy="3237792"/>
            <a:chOff x="0" y="0"/>
            <a:chExt cx="4816593" cy="8527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52752"/>
            </a:xfrm>
            <a:custGeom>
              <a:avLst/>
              <a:gdLst/>
              <a:ahLst/>
              <a:cxnLst/>
              <a:rect l="l" t="t" r="r" b="b"/>
              <a:pathLst>
                <a:path w="4816592" h="852752">
                  <a:moveTo>
                    <a:pt x="0" y="0"/>
                  </a:moveTo>
                  <a:lnTo>
                    <a:pt x="4816592" y="0"/>
                  </a:lnTo>
                  <a:lnTo>
                    <a:pt x="4816592" y="852752"/>
                  </a:lnTo>
                  <a:lnTo>
                    <a:pt x="0" y="852752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90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14356" y="0"/>
            <a:ext cx="3427276" cy="4020223"/>
            <a:chOff x="0" y="0"/>
            <a:chExt cx="902657" cy="10588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2657" cy="1058824"/>
            </a:xfrm>
            <a:custGeom>
              <a:avLst/>
              <a:gdLst/>
              <a:ahLst/>
              <a:cxnLst/>
              <a:rect l="l" t="t" r="r" b="b"/>
              <a:pathLst>
                <a:path w="902657" h="1058824">
                  <a:moveTo>
                    <a:pt x="0" y="0"/>
                  </a:moveTo>
                  <a:lnTo>
                    <a:pt x="902657" y="0"/>
                  </a:lnTo>
                  <a:lnTo>
                    <a:pt x="902657" y="1058824"/>
                  </a:lnTo>
                  <a:lnTo>
                    <a:pt x="0" y="1058824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02657" cy="111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260095" y="2064940"/>
            <a:ext cx="4880087" cy="4873987"/>
          </a:xfrm>
          <a:custGeom>
            <a:avLst/>
            <a:gdLst/>
            <a:ahLst/>
            <a:cxnLst/>
            <a:rect l="l" t="t" r="r" b="b"/>
            <a:pathLst>
              <a:path w="4880087" h="4873987">
                <a:moveTo>
                  <a:pt x="0" y="0"/>
                </a:moveTo>
                <a:lnTo>
                  <a:pt x="4880088" y="0"/>
                </a:lnTo>
                <a:lnTo>
                  <a:pt x="4880088" y="4873988"/>
                </a:lnTo>
                <a:lnTo>
                  <a:pt x="0" y="4873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 rot="-5400000">
            <a:off x="3399536" y="2841353"/>
            <a:ext cx="5227643" cy="10735147"/>
          </a:xfrm>
          <a:custGeom>
            <a:avLst/>
            <a:gdLst/>
            <a:ahLst/>
            <a:cxnLst/>
            <a:rect l="l" t="t" r="r" b="b"/>
            <a:pathLst>
              <a:path w="5227643" h="10735147">
                <a:moveTo>
                  <a:pt x="0" y="0"/>
                </a:moveTo>
                <a:lnTo>
                  <a:pt x="5227643" y="0"/>
                </a:lnTo>
                <a:lnTo>
                  <a:pt x="5227643" y="10735147"/>
                </a:lnTo>
                <a:lnTo>
                  <a:pt x="0" y="10735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1702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0" name="Group 10"/>
          <p:cNvGrpSpPr/>
          <p:nvPr/>
        </p:nvGrpSpPr>
        <p:grpSpPr>
          <a:xfrm>
            <a:off x="1012214" y="5430104"/>
            <a:ext cx="10002286" cy="3967153"/>
            <a:chOff x="0" y="0"/>
            <a:chExt cx="1549616" cy="614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9616" cy="614616"/>
            </a:xfrm>
            <a:custGeom>
              <a:avLst/>
              <a:gdLst/>
              <a:ahLst/>
              <a:cxnLst/>
              <a:rect l="l" t="t" r="r" b="b"/>
              <a:pathLst>
                <a:path w="1549616" h="614616">
                  <a:moveTo>
                    <a:pt x="0" y="0"/>
                  </a:moveTo>
                  <a:lnTo>
                    <a:pt x="1549616" y="0"/>
                  </a:lnTo>
                  <a:lnTo>
                    <a:pt x="1549616" y="614616"/>
                  </a:lnTo>
                  <a:lnTo>
                    <a:pt x="0" y="614616"/>
                  </a:lnTo>
                  <a:close/>
                </a:path>
              </a:pathLst>
            </a:custGeom>
            <a:blipFill>
              <a:blip r:embed="rId4"/>
              <a:stretch>
                <a:fillRect t="-33989" b="-33990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576314" y="8469086"/>
            <a:ext cx="3682986" cy="789214"/>
            <a:chOff x="0" y="0"/>
            <a:chExt cx="970005" cy="2078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0005" cy="207859"/>
            </a:xfrm>
            <a:custGeom>
              <a:avLst/>
              <a:gdLst/>
              <a:ahLst/>
              <a:cxnLst/>
              <a:rect l="l" t="t" r="r" b="b"/>
              <a:pathLst>
                <a:path w="970005" h="207859">
                  <a:moveTo>
                    <a:pt x="103929" y="0"/>
                  </a:moveTo>
                  <a:lnTo>
                    <a:pt x="866075" y="0"/>
                  </a:lnTo>
                  <a:cubicBezTo>
                    <a:pt x="923474" y="0"/>
                    <a:pt x="970005" y="46531"/>
                    <a:pt x="970005" y="103929"/>
                  </a:cubicBezTo>
                  <a:lnTo>
                    <a:pt x="970005" y="103929"/>
                  </a:lnTo>
                  <a:cubicBezTo>
                    <a:pt x="970005" y="161328"/>
                    <a:pt x="923474" y="207859"/>
                    <a:pt x="866075" y="207859"/>
                  </a:cubicBezTo>
                  <a:lnTo>
                    <a:pt x="103929" y="207859"/>
                  </a:lnTo>
                  <a:cubicBezTo>
                    <a:pt x="46531" y="207859"/>
                    <a:pt x="0" y="161328"/>
                    <a:pt x="0" y="103929"/>
                  </a:cubicBezTo>
                  <a:lnTo>
                    <a:pt x="0" y="103929"/>
                  </a:lnTo>
                  <a:cubicBezTo>
                    <a:pt x="0" y="46531"/>
                    <a:pt x="46531" y="0"/>
                    <a:pt x="103929" y="0"/>
                  </a:cubicBezTo>
                  <a:close/>
                </a:path>
              </a:pathLst>
            </a:custGeom>
            <a:solidFill>
              <a:srgbClr val="57755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70005" cy="265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270411" y="8620378"/>
            <a:ext cx="801716" cy="459165"/>
          </a:xfrm>
          <a:custGeom>
            <a:avLst/>
            <a:gdLst/>
            <a:ahLst/>
            <a:cxnLst/>
            <a:rect l="l" t="t" r="r" b="b"/>
            <a:pathLst>
              <a:path w="801716" h="459165">
                <a:moveTo>
                  <a:pt x="0" y="0"/>
                </a:moveTo>
                <a:lnTo>
                  <a:pt x="801717" y="0"/>
                </a:lnTo>
                <a:lnTo>
                  <a:pt x="801717" y="459165"/>
                </a:lnTo>
                <a:lnTo>
                  <a:pt x="0" y="459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16" name="Group 16"/>
          <p:cNvGrpSpPr/>
          <p:nvPr/>
        </p:nvGrpSpPr>
        <p:grpSpPr>
          <a:xfrm>
            <a:off x="12114356" y="2306585"/>
            <a:ext cx="3427276" cy="342727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r="-49953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12214" y="2128464"/>
            <a:ext cx="9704058" cy="301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558" lvl="1" indent="-265779" algn="just">
              <a:lnSpc>
                <a:spcPts val="3446"/>
              </a:lnSpc>
              <a:buFont typeface="Arial"/>
              <a:buChar char="•"/>
            </a:pPr>
            <a:r>
              <a:rPr lang="en-US" sz="2462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The Importance of Proper Watering</a:t>
            </a:r>
          </a:p>
          <a:p>
            <a:pPr marL="1063116" lvl="2" indent="-354372" algn="just">
              <a:lnSpc>
                <a:spcPts val="3446"/>
              </a:lnSpc>
              <a:buFont typeface="Arial"/>
              <a:buChar char="⚬"/>
            </a:pPr>
            <a:r>
              <a:rPr lang="en-US" sz="2462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Water is essential for plant survival and growth.</a:t>
            </a:r>
          </a:p>
          <a:p>
            <a:pPr marL="1063116" lvl="2" indent="-354372" algn="just">
              <a:lnSpc>
                <a:spcPts val="3446"/>
              </a:lnSpc>
              <a:buFont typeface="Arial"/>
              <a:buChar char="⚬"/>
            </a:pPr>
            <a:r>
              <a:rPr lang="en-US" sz="2462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Incorrect watering can lead to plant stress or death.</a:t>
            </a:r>
          </a:p>
          <a:p>
            <a:pPr marL="531558" lvl="1" indent="-265779" algn="just">
              <a:lnSpc>
                <a:spcPts val="3446"/>
              </a:lnSpc>
              <a:buFont typeface="Arial"/>
              <a:buChar char="•"/>
            </a:pPr>
            <a:r>
              <a:rPr lang="en-US" sz="2462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Challenges Faced by Plant Owners</a:t>
            </a:r>
          </a:p>
          <a:p>
            <a:pPr marL="1063116" lvl="2" indent="-354372" algn="just">
              <a:lnSpc>
                <a:spcPts val="3446"/>
              </a:lnSpc>
              <a:buFont typeface="Arial"/>
              <a:buChar char="⚬"/>
            </a:pPr>
            <a:r>
              <a:rPr lang="en-US" sz="2462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Busy schedules and frequent travel.</a:t>
            </a:r>
          </a:p>
          <a:p>
            <a:pPr marL="1063116" lvl="2" indent="-354372" algn="just">
              <a:lnSpc>
                <a:spcPts val="3446"/>
              </a:lnSpc>
              <a:buFont typeface="Arial"/>
              <a:buChar char="⚬"/>
            </a:pPr>
            <a:r>
              <a:rPr lang="en-US" sz="2462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Managing different watering needs for various plant species.</a:t>
            </a:r>
          </a:p>
          <a:p>
            <a:pPr algn="just">
              <a:lnSpc>
                <a:spcPts val="3446"/>
              </a:lnSpc>
            </a:pPr>
            <a:endParaRPr lang="en-US" sz="2462">
              <a:solidFill>
                <a:srgbClr val="322A2A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09492" y="701750"/>
            <a:ext cx="7174757" cy="136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6"/>
              </a:lnSpc>
              <a:spcBef>
                <a:spcPct val="0"/>
              </a:spcBef>
            </a:pPr>
            <a:r>
              <a:rPr lang="en-US" sz="8151" b="1" u="none" strike="noStrike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57153" y="8628794"/>
            <a:ext cx="1902833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NEXT PAGE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701882" y="6382992"/>
            <a:ext cx="1709818" cy="254918"/>
          </a:xfrm>
          <a:custGeom>
            <a:avLst/>
            <a:gdLst/>
            <a:ahLst/>
            <a:cxnLst/>
            <a:rect l="l" t="t" r="r" b="b"/>
            <a:pathLst>
              <a:path w="1709818" h="254918">
                <a:moveTo>
                  <a:pt x="0" y="0"/>
                </a:moveTo>
                <a:lnTo>
                  <a:pt x="1709818" y="0"/>
                </a:lnTo>
                <a:lnTo>
                  <a:pt x="1709818" y="254918"/>
                </a:lnTo>
                <a:lnTo>
                  <a:pt x="0" y="254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752" y="6705276"/>
            <a:ext cx="6630790" cy="3581724"/>
            <a:chOff x="0" y="0"/>
            <a:chExt cx="1746381" cy="94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6381" cy="943335"/>
            </a:xfrm>
            <a:custGeom>
              <a:avLst/>
              <a:gdLst/>
              <a:ahLst/>
              <a:cxnLst/>
              <a:rect l="l" t="t" r="r" b="b"/>
              <a:pathLst>
                <a:path w="1746381" h="943335">
                  <a:moveTo>
                    <a:pt x="0" y="0"/>
                  </a:moveTo>
                  <a:lnTo>
                    <a:pt x="1746381" y="0"/>
                  </a:lnTo>
                  <a:lnTo>
                    <a:pt x="1746381" y="943335"/>
                  </a:lnTo>
                  <a:lnTo>
                    <a:pt x="0" y="943335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46381" cy="1000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2593130" y="3880972"/>
            <a:ext cx="3522035" cy="7232621"/>
          </a:xfrm>
          <a:custGeom>
            <a:avLst/>
            <a:gdLst/>
            <a:ahLst/>
            <a:cxnLst/>
            <a:rect l="l" t="t" r="r" b="b"/>
            <a:pathLst>
              <a:path w="3522035" h="7232621">
                <a:moveTo>
                  <a:pt x="0" y="0"/>
                </a:moveTo>
                <a:lnTo>
                  <a:pt x="3522034" y="0"/>
                </a:lnTo>
                <a:lnTo>
                  <a:pt x="3522034" y="7232621"/>
                </a:lnTo>
                <a:lnTo>
                  <a:pt x="0" y="7232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702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3926821"/>
            <a:chOff x="0" y="0"/>
            <a:chExt cx="4816593" cy="10342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034225"/>
            </a:xfrm>
            <a:custGeom>
              <a:avLst/>
              <a:gdLst/>
              <a:ahLst/>
              <a:cxnLst/>
              <a:rect l="l" t="t" r="r" b="b"/>
              <a:pathLst>
                <a:path w="4816592" h="1034225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816593" cy="109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8752" y="1028700"/>
            <a:ext cx="6630790" cy="7406095"/>
            <a:chOff x="0" y="0"/>
            <a:chExt cx="1027283" cy="1147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7283" cy="1147398"/>
            </a:xfrm>
            <a:custGeom>
              <a:avLst/>
              <a:gdLst/>
              <a:ahLst/>
              <a:cxnLst/>
              <a:rect l="l" t="t" r="r" b="b"/>
              <a:pathLst>
                <a:path w="1027283" h="1147398">
                  <a:moveTo>
                    <a:pt x="0" y="0"/>
                  </a:moveTo>
                  <a:lnTo>
                    <a:pt x="1027283" y="0"/>
                  </a:lnTo>
                  <a:lnTo>
                    <a:pt x="1027283" y="1147398"/>
                  </a:lnTo>
                  <a:lnTo>
                    <a:pt x="0" y="1147398"/>
                  </a:lnTo>
                  <a:close/>
                </a:path>
              </a:pathLst>
            </a:custGeom>
            <a:blipFill>
              <a:blip r:embed="rId3"/>
              <a:stretch>
                <a:fillRect l="-83582" r="-48681" b="-11253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535164" y="4054290"/>
            <a:ext cx="8408749" cy="222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7"/>
              </a:lnSpc>
            </a:pPr>
            <a:r>
              <a:rPr lang="en-US" sz="7075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Problem</a:t>
            </a:r>
          </a:p>
          <a:p>
            <a:pPr marL="0" lvl="0" indent="0" algn="l">
              <a:lnSpc>
                <a:spcPts val="8207"/>
              </a:lnSpc>
              <a:spcBef>
                <a:spcPct val="0"/>
              </a:spcBef>
            </a:pPr>
            <a:endParaRPr lang="en-US" sz="7075" b="1">
              <a:solidFill>
                <a:srgbClr val="134E1A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35164" y="5234372"/>
            <a:ext cx="8838421" cy="446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5"/>
              </a:lnSpc>
            </a:pPr>
            <a:r>
              <a:rPr lang="en-US" sz="2568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Inconsistent Watering</a:t>
            </a:r>
          </a:p>
          <a:p>
            <a:pPr marL="554434" lvl="1" indent="-277217" algn="just">
              <a:lnSpc>
                <a:spcPts val="3595"/>
              </a:lnSpc>
              <a:buFont typeface="Arial"/>
              <a:buChar char="•"/>
            </a:pPr>
            <a:r>
              <a:rPr lang="en-US" sz="2568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Irregular watering causes drought stress or waterlogging.</a:t>
            </a:r>
          </a:p>
          <a:p>
            <a:pPr algn="just">
              <a:lnSpc>
                <a:spcPts val="3595"/>
              </a:lnSpc>
            </a:pPr>
            <a:r>
              <a:rPr lang="en-US" sz="2568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Forgetfulness</a:t>
            </a:r>
          </a:p>
          <a:p>
            <a:pPr marL="554434" lvl="1" indent="-277217" algn="just">
              <a:lnSpc>
                <a:spcPts val="3595"/>
              </a:lnSpc>
              <a:buFont typeface="Arial"/>
              <a:buChar char="•"/>
            </a:pPr>
            <a:r>
              <a:rPr lang="en-US" sz="2568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Modern life distractions lead to neglected watering routines.</a:t>
            </a:r>
          </a:p>
          <a:p>
            <a:pPr algn="just">
              <a:lnSpc>
                <a:spcPts val="3595"/>
              </a:lnSpc>
            </a:pPr>
            <a:r>
              <a:rPr lang="en-US" sz="2568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Overwatering Risks</a:t>
            </a:r>
          </a:p>
          <a:p>
            <a:pPr marL="554434" lvl="1" indent="-277217" algn="just">
              <a:lnSpc>
                <a:spcPts val="3595"/>
              </a:lnSpc>
              <a:buFont typeface="Arial"/>
              <a:buChar char="•"/>
            </a:pPr>
            <a:r>
              <a:rPr lang="en-US" sz="2568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Excessive watering can harm plants due to root rot and fungal diseases.</a:t>
            </a:r>
          </a:p>
          <a:p>
            <a:pPr algn="just">
              <a:lnSpc>
                <a:spcPts val="3595"/>
              </a:lnSpc>
            </a:pPr>
            <a:endParaRPr lang="en-US" sz="2568">
              <a:solidFill>
                <a:srgbClr val="322A2A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712383" y="1311420"/>
            <a:ext cx="4575617" cy="3832080"/>
          </a:xfrm>
          <a:custGeom>
            <a:avLst/>
            <a:gdLst/>
            <a:ahLst/>
            <a:cxnLst/>
            <a:rect l="l" t="t" r="r" b="b"/>
            <a:pathLst>
              <a:path w="4575617" h="3832080">
                <a:moveTo>
                  <a:pt x="0" y="0"/>
                </a:moveTo>
                <a:lnTo>
                  <a:pt x="4575617" y="0"/>
                </a:lnTo>
                <a:lnTo>
                  <a:pt x="4575617" y="3832080"/>
                </a:lnTo>
                <a:lnTo>
                  <a:pt x="0" y="383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Freeform 14"/>
          <p:cNvSpPr/>
          <p:nvPr/>
        </p:nvSpPr>
        <p:spPr>
          <a:xfrm>
            <a:off x="8654754" y="2650538"/>
            <a:ext cx="2158989" cy="321886"/>
          </a:xfrm>
          <a:custGeom>
            <a:avLst/>
            <a:gdLst/>
            <a:ahLst/>
            <a:cxnLst/>
            <a:rect l="l" t="t" r="r" b="b"/>
            <a:pathLst>
              <a:path w="2158989" h="321886">
                <a:moveTo>
                  <a:pt x="0" y="0"/>
                </a:moveTo>
                <a:lnTo>
                  <a:pt x="2158989" y="0"/>
                </a:lnTo>
                <a:lnTo>
                  <a:pt x="2158989" y="321886"/>
                </a:lnTo>
                <a:lnTo>
                  <a:pt x="0" y="321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926821"/>
            <a:chOff x="0" y="0"/>
            <a:chExt cx="4816593" cy="10342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34225"/>
            </a:xfrm>
            <a:custGeom>
              <a:avLst/>
              <a:gdLst/>
              <a:ahLst/>
              <a:cxnLst/>
              <a:rect l="l" t="t" r="r" b="b"/>
              <a:pathLst>
                <a:path w="4816592" h="1034225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09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91929" y="4149099"/>
            <a:ext cx="6523106" cy="6137901"/>
            <a:chOff x="0" y="0"/>
            <a:chExt cx="1718020" cy="16165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8020" cy="1616566"/>
            </a:xfrm>
            <a:custGeom>
              <a:avLst/>
              <a:gdLst/>
              <a:ahLst/>
              <a:cxnLst/>
              <a:rect l="l" t="t" r="r" b="b"/>
              <a:pathLst>
                <a:path w="1718020" h="1616566">
                  <a:moveTo>
                    <a:pt x="0" y="0"/>
                  </a:moveTo>
                  <a:lnTo>
                    <a:pt x="1718020" y="0"/>
                  </a:lnTo>
                  <a:lnTo>
                    <a:pt x="1718020" y="1616566"/>
                  </a:lnTo>
                  <a:lnTo>
                    <a:pt x="0" y="1616566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718020" cy="167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781360" y="277469"/>
            <a:ext cx="9744243" cy="9732062"/>
          </a:xfrm>
          <a:custGeom>
            <a:avLst/>
            <a:gdLst/>
            <a:ahLst/>
            <a:cxnLst/>
            <a:rect l="l" t="t" r="r" b="b"/>
            <a:pathLst>
              <a:path w="9744243" h="9732062">
                <a:moveTo>
                  <a:pt x="0" y="0"/>
                </a:moveTo>
                <a:lnTo>
                  <a:pt x="9744243" y="0"/>
                </a:lnTo>
                <a:lnTo>
                  <a:pt x="9744243" y="9732062"/>
                </a:lnTo>
                <a:lnTo>
                  <a:pt x="0" y="9732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9" name="Group 9"/>
          <p:cNvGrpSpPr/>
          <p:nvPr/>
        </p:nvGrpSpPr>
        <p:grpSpPr>
          <a:xfrm>
            <a:off x="10391929" y="1028700"/>
            <a:ext cx="6523106" cy="652310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 rot="130547">
              <a:off x="-8228" y="-8228"/>
              <a:ext cx="829257" cy="829257"/>
            </a:xfrm>
            <a:custGeom>
              <a:avLst/>
              <a:gdLst/>
              <a:ahLst/>
              <a:cxnLst/>
              <a:rect l="l" t="t" r="r" b="b"/>
              <a:pathLst>
                <a:path w="829257" h="829257">
                  <a:moveTo>
                    <a:pt x="399199" y="8521"/>
                  </a:moveTo>
                  <a:cubicBezTo>
                    <a:pt x="174912" y="17042"/>
                    <a:pt x="0" y="205771"/>
                    <a:pt x="8521" y="430057"/>
                  </a:cubicBezTo>
                  <a:cubicBezTo>
                    <a:pt x="17042" y="654344"/>
                    <a:pt x="205771" y="829256"/>
                    <a:pt x="430057" y="820735"/>
                  </a:cubicBezTo>
                  <a:cubicBezTo>
                    <a:pt x="654344" y="812214"/>
                    <a:pt x="829256" y="623485"/>
                    <a:pt x="820735" y="399199"/>
                  </a:cubicBezTo>
                  <a:cubicBezTo>
                    <a:pt x="812214" y="174912"/>
                    <a:pt x="623485" y="0"/>
                    <a:pt x="399199" y="8521"/>
                  </a:cubicBezTo>
                  <a:close/>
                </a:path>
              </a:pathLst>
            </a:custGeom>
            <a:blipFill>
              <a:blip r:embed="rId3"/>
              <a:stretch>
                <a:fillRect t="-602" r="-949" b="-25584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11" name="Freeform 11"/>
          <p:cNvSpPr/>
          <p:nvPr/>
        </p:nvSpPr>
        <p:spPr>
          <a:xfrm rot="2509772" flipH="1" flipV="1">
            <a:off x="3398883" y="2023982"/>
            <a:ext cx="946259" cy="2000778"/>
          </a:xfrm>
          <a:custGeom>
            <a:avLst/>
            <a:gdLst/>
            <a:ahLst/>
            <a:cxnLst/>
            <a:rect l="l" t="t" r="r" b="b"/>
            <a:pathLst>
              <a:path w="946259" h="2000778">
                <a:moveTo>
                  <a:pt x="946259" y="2000778"/>
                </a:moveTo>
                <a:lnTo>
                  <a:pt x="0" y="2000778"/>
                </a:lnTo>
                <a:lnTo>
                  <a:pt x="0" y="0"/>
                </a:lnTo>
                <a:lnTo>
                  <a:pt x="946259" y="0"/>
                </a:lnTo>
                <a:lnTo>
                  <a:pt x="946259" y="2000778"/>
                </a:lnTo>
                <a:close/>
              </a:path>
            </a:pathLst>
          </a:custGeom>
          <a:blipFill>
            <a:blip r:embed="rId4"/>
            <a:stretch>
              <a:fillRect r="-16821"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Freeform 12"/>
          <p:cNvSpPr/>
          <p:nvPr/>
        </p:nvSpPr>
        <p:spPr>
          <a:xfrm>
            <a:off x="-1275445" y="1028700"/>
            <a:ext cx="4127737" cy="4973177"/>
          </a:xfrm>
          <a:custGeom>
            <a:avLst/>
            <a:gdLst/>
            <a:ahLst/>
            <a:cxnLst/>
            <a:rect l="l" t="t" r="r" b="b"/>
            <a:pathLst>
              <a:path w="4127737" h="4973177">
                <a:moveTo>
                  <a:pt x="0" y="0"/>
                </a:moveTo>
                <a:lnTo>
                  <a:pt x="4127737" y="0"/>
                </a:lnTo>
                <a:lnTo>
                  <a:pt x="4127737" y="4973177"/>
                </a:lnTo>
                <a:lnTo>
                  <a:pt x="0" y="4973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TextBox 13"/>
          <p:cNvSpPr txBox="1"/>
          <p:nvPr/>
        </p:nvSpPr>
        <p:spPr>
          <a:xfrm>
            <a:off x="669930" y="4685141"/>
            <a:ext cx="11528774" cy="131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3800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Why an Automatic Watering System?</a:t>
            </a:r>
          </a:p>
          <a:p>
            <a:pPr marL="0" lvl="0" indent="0" algn="l">
              <a:lnSpc>
                <a:spcPts val="5336"/>
              </a:lnSpc>
              <a:spcBef>
                <a:spcPct val="0"/>
              </a:spcBef>
            </a:pPr>
            <a:endParaRPr lang="en-US" sz="3800" b="1">
              <a:solidFill>
                <a:srgbClr val="134E1A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7596" y="5507578"/>
            <a:ext cx="8178834" cy="34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087" lvl="1" indent="-262544" algn="just">
              <a:lnSpc>
                <a:spcPts val="3404"/>
              </a:lnSpc>
              <a:buFont typeface="Arial"/>
              <a:buChar char="•"/>
            </a:pPr>
            <a:r>
              <a:rPr lang="en-US" sz="2432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Simplifies Plant Care</a:t>
            </a:r>
          </a:p>
          <a:p>
            <a:pPr marL="1050174" lvl="2" indent="-350058" algn="just">
              <a:lnSpc>
                <a:spcPts val="3404"/>
              </a:lnSpc>
              <a:buFont typeface="Arial"/>
              <a:buChar char="⚬"/>
            </a:pPr>
            <a:r>
              <a:rPr lang="en-US" sz="2432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Automates the watering process, reducing manual effort.</a:t>
            </a:r>
          </a:p>
          <a:p>
            <a:pPr marL="525087" lvl="1" indent="-262544" algn="just">
              <a:lnSpc>
                <a:spcPts val="3404"/>
              </a:lnSpc>
              <a:buFont typeface="Arial"/>
              <a:buChar char="•"/>
            </a:pPr>
            <a:r>
              <a:rPr lang="en-US" sz="2432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Optimizes Water Usage</a:t>
            </a:r>
          </a:p>
          <a:p>
            <a:pPr marL="1050174" lvl="2" indent="-350058" algn="just">
              <a:lnSpc>
                <a:spcPts val="3404"/>
              </a:lnSpc>
              <a:buFont typeface="Arial"/>
              <a:buChar char="⚬"/>
            </a:pPr>
            <a:r>
              <a:rPr lang="en-US" sz="2432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Delivers the right amount of water when needed.</a:t>
            </a:r>
          </a:p>
          <a:p>
            <a:pPr marL="525087" lvl="1" indent="-262544" algn="just">
              <a:lnSpc>
                <a:spcPts val="3404"/>
              </a:lnSpc>
              <a:buFont typeface="Arial"/>
              <a:buChar char="•"/>
            </a:pPr>
            <a:r>
              <a:rPr lang="en-US" sz="2432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Enhances Plant Health</a:t>
            </a:r>
          </a:p>
          <a:p>
            <a:pPr marL="1050174" lvl="2" indent="-350058" algn="just">
              <a:lnSpc>
                <a:spcPts val="3404"/>
              </a:lnSpc>
              <a:buFont typeface="Arial"/>
              <a:buChar char="⚬"/>
            </a:pPr>
            <a:r>
              <a:rPr lang="en-US" sz="2432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Prevents overwatering and underwatering.</a:t>
            </a:r>
          </a:p>
          <a:p>
            <a:pPr algn="just">
              <a:lnSpc>
                <a:spcPts val="3404"/>
              </a:lnSpc>
            </a:pPr>
            <a:endParaRPr lang="en-US" sz="2432">
              <a:solidFill>
                <a:srgbClr val="322A2A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6874622" y="2403551"/>
            <a:ext cx="2061808" cy="307397"/>
          </a:xfrm>
          <a:custGeom>
            <a:avLst/>
            <a:gdLst/>
            <a:ahLst/>
            <a:cxnLst/>
            <a:rect l="l" t="t" r="r" b="b"/>
            <a:pathLst>
              <a:path w="2061808" h="307397">
                <a:moveTo>
                  <a:pt x="0" y="0"/>
                </a:moveTo>
                <a:lnTo>
                  <a:pt x="2061807" y="0"/>
                </a:lnTo>
                <a:lnTo>
                  <a:pt x="2061807" y="307397"/>
                </a:lnTo>
                <a:lnTo>
                  <a:pt x="0" y="3073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55694" cy="10287000"/>
            <a:chOff x="0" y="0"/>
            <a:chExt cx="51508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5080" cy="2709333"/>
            </a:xfrm>
            <a:custGeom>
              <a:avLst/>
              <a:gdLst/>
              <a:ahLst/>
              <a:cxnLst/>
              <a:rect l="l" t="t" r="r" b="b"/>
              <a:pathLst>
                <a:path w="515080" h="2709333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4117" y="1210183"/>
            <a:ext cx="2552796" cy="255279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4E1A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603297" y="2083706"/>
            <a:ext cx="1234436" cy="805750"/>
          </a:xfrm>
          <a:custGeom>
            <a:avLst/>
            <a:gdLst/>
            <a:ahLst/>
            <a:cxnLst/>
            <a:rect l="l" t="t" r="r" b="b"/>
            <a:pathLst>
              <a:path w="1234436" h="805750">
                <a:moveTo>
                  <a:pt x="1234436" y="0"/>
                </a:moveTo>
                <a:lnTo>
                  <a:pt x="0" y="0"/>
                </a:lnTo>
                <a:lnTo>
                  <a:pt x="0" y="805750"/>
                </a:lnTo>
                <a:lnTo>
                  <a:pt x="1234436" y="805750"/>
                </a:lnTo>
                <a:lnTo>
                  <a:pt x="12344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>
            <a:off x="3496913" y="3365647"/>
            <a:ext cx="1432201" cy="1047245"/>
          </a:xfrm>
          <a:custGeom>
            <a:avLst/>
            <a:gdLst/>
            <a:ahLst/>
            <a:cxnLst/>
            <a:rect l="l" t="t" r="r" b="b"/>
            <a:pathLst>
              <a:path w="1432201" h="1047245">
                <a:moveTo>
                  <a:pt x="0" y="0"/>
                </a:moveTo>
                <a:lnTo>
                  <a:pt x="1432201" y="0"/>
                </a:lnTo>
                <a:lnTo>
                  <a:pt x="1432201" y="1047246"/>
                </a:lnTo>
                <a:lnTo>
                  <a:pt x="0" y="104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Freeform 10"/>
          <p:cNvSpPr/>
          <p:nvPr/>
        </p:nvSpPr>
        <p:spPr>
          <a:xfrm>
            <a:off x="8800834" y="2486581"/>
            <a:ext cx="2917300" cy="2563883"/>
          </a:xfrm>
          <a:custGeom>
            <a:avLst/>
            <a:gdLst/>
            <a:ahLst/>
            <a:cxnLst/>
            <a:rect l="l" t="t" r="r" b="b"/>
            <a:pathLst>
              <a:path w="2917300" h="2563883">
                <a:moveTo>
                  <a:pt x="0" y="0"/>
                </a:moveTo>
                <a:lnTo>
                  <a:pt x="2917300" y="0"/>
                </a:lnTo>
                <a:lnTo>
                  <a:pt x="2917300" y="2563883"/>
                </a:lnTo>
                <a:lnTo>
                  <a:pt x="0" y="2563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Freeform 11"/>
          <p:cNvSpPr/>
          <p:nvPr/>
        </p:nvSpPr>
        <p:spPr>
          <a:xfrm>
            <a:off x="13983672" y="4886848"/>
            <a:ext cx="2572417" cy="2572417"/>
          </a:xfrm>
          <a:custGeom>
            <a:avLst/>
            <a:gdLst/>
            <a:ahLst/>
            <a:cxnLst/>
            <a:rect l="l" t="t" r="r" b="b"/>
            <a:pathLst>
              <a:path w="2572417" h="2572417">
                <a:moveTo>
                  <a:pt x="0" y="0"/>
                </a:moveTo>
                <a:lnTo>
                  <a:pt x="2572417" y="0"/>
                </a:lnTo>
                <a:lnTo>
                  <a:pt x="2572417" y="2572416"/>
                </a:lnTo>
                <a:lnTo>
                  <a:pt x="0" y="2572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2" name="Freeform 12"/>
          <p:cNvSpPr/>
          <p:nvPr/>
        </p:nvSpPr>
        <p:spPr>
          <a:xfrm rot="-1497661">
            <a:off x="11873784" y="3734923"/>
            <a:ext cx="2492876" cy="2375326"/>
          </a:xfrm>
          <a:custGeom>
            <a:avLst/>
            <a:gdLst/>
            <a:ahLst/>
            <a:cxnLst/>
            <a:rect l="l" t="t" r="r" b="b"/>
            <a:pathLst>
              <a:path w="2492876" h="2375326">
                <a:moveTo>
                  <a:pt x="0" y="0"/>
                </a:moveTo>
                <a:lnTo>
                  <a:pt x="2492876" y="0"/>
                </a:lnTo>
                <a:lnTo>
                  <a:pt x="2492876" y="2375325"/>
                </a:lnTo>
                <a:lnTo>
                  <a:pt x="0" y="23753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3" name="Freeform 13"/>
          <p:cNvSpPr/>
          <p:nvPr/>
        </p:nvSpPr>
        <p:spPr>
          <a:xfrm rot="7110435">
            <a:off x="11306336" y="5466293"/>
            <a:ext cx="2976853" cy="2836481"/>
          </a:xfrm>
          <a:custGeom>
            <a:avLst/>
            <a:gdLst/>
            <a:ahLst/>
            <a:cxnLst/>
            <a:rect l="l" t="t" r="r" b="b"/>
            <a:pathLst>
              <a:path w="2976853" h="2836481">
                <a:moveTo>
                  <a:pt x="0" y="0"/>
                </a:moveTo>
                <a:lnTo>
                  <a:pt x="2976853" y="0"/>
                </a:lnTo>
                <a:lnTo>
                  <a:pt x="2976853" y="2836480"/>
                </a:lnTo>
                <a:lnTo>
                  <a:pt x="0" y="2836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Freeform 14"/>
          <p:cNvSpPr/>
          <p:nvPr/>
        </p:nvSpPr>
        <p:spPr>
          <a:xfrm rot="5400000">
            <a:off x="5283118" y="1866194"/>
            <a:ext cx="2878468" cy="2742736"/>
          </a:xfrm>
          <a:custGeom>
            <a:avLst/>
            <a:gdLst/>
            <a:ahLst/>
            <a:cxnLst/>
            <a:rect l="l" t="t" r="r" b="b"/>
            <a:pathLst>
              <a:path w="2878468" h="2742736">
                <a:moveTo>
                  <a:pt x="0" y="0"/>
                </a:moveTo>
                <a:lnTo>
                  <a:pt x="2878469" y="0"/>
                </a:lnTo>
                <a:lnTo>
                  <a:pt x="2878469" y="2742736"/>
                </a:lnTo>
                <a:lnTo>
                  <a:pt x="0" y="2742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5" name="Freeform 15"/>
          <p:cNvSpPr/>
          <p:nvPr/>
        </p:nvSpPr>
        <p:spPr>
          <a:xfrm>
            <a:off x="9440792" y="4922585"/>
            <a:ext cx="3339340" cy="2897002"/>
          </a:xfrm>
          <a:custGeom>
            <a:avLst/>
            <a:gdLst/>
            <a:ahLst/>
            <a:cxnLst/>
            <a:rect l="l" t="t" r="r" b="b"/>
            <a:pathLst>
              <a:path w="3339340" h="2897002">
                <a:moveTo>
                  <a:pt x="0" y="0"/>
                </a:moveTo>
                <a:lnTo>
                  <a:pt x="3339339" y="0"/>
                </a:lnTo>
                <a:lnTo>
                  <a:pt x="3339339" y="2897002"/>
                </a:lnTo>
                <a:lnTo>
                  <a:pt x="0" y="28970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6" name="Freeform 16"/>
          <p:cNvSpPr/>
          <p:nvPr/>
        </p:nvSpPr>
        <p:spPr>
          <a:xfrm>
            <a:off x="9666536" y="8075534"/>
            <a:ext cx="2435556" cy="2435556"/>
          </a:xfrm>
          <a:custGeom>
            <a:avLst/>
            <a:gdLst/>
            <a:ahLst/>
            <a:cxnLst/>
            <a:rect l="l" t="t" r="r" b="b"/>
            <a:pathLst>
              <a:path w="2435556" h="2435556">
                <a:moveTo>
                  <a:pt x="0" y="0"/>
                </a:moveTo>
                <a:lnTo>
                  <a:pt x="2435556" y="0"/>
                </a:lnTo>
                <a:lnTo>
                  <a:pt x="2435556" y="2435556"/>
                </a:lnTo>
                <a:lnTo>
                  <a:pt x="0" y="24355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7" name="Freeform 17"/>
          <p:cNvSpPr/>
          <p:nvPr/>
        </p:nvSpPr>
        <p:spPr>
          <a:xfrm rot="5400000">
            <a:off x="9724916" y="7432098"/>
            <a:ext cx="715879" cy="445699"/>
          </a:xfrm>
          <a:custGeom>
            <a:avLst/>
            <a:gdLst/>
            <a:ahLst/>
            <a:cxnLst/>
            <a:rect l="l" t="t" r="r" b="b"/>
            <a:pathLst>
              <a:path w="715879" h="445699">
                <a:moveTo>
                  <a:pt x="0" y="0"/>
                </a:moveTo>
                <a:lnTo>
                  <a:pt x="715879" y="0"/>
                </a:lnTo>
                <a:lnTo>
                  <a:pt x="715879" y="445699"/>
                </a:lnTo>
                <a:lnTo>
                  <a:pt x="0" y="4456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8" name="Freeform 18"/>
          <p:cNvSpPr/>
          <p:nvPr/>
        </p:nvSpPr>
        <p:spPr>
          <a:xfrm>
            <a:off x="2603935" y="4483973"/>
            <a:ext cx="3433928" cy="5049895"/>
          </a:xfrm>
          <a:custGeom>
            <a:avLst/>
            <a:gdLst/>
            <a:ahLst/>
            <a:cxnLst/>
            <a:rect l="l" t="t" r="r" b="b"/>
            <a:pathLst>
              <a:path w="3433928" h="5049895">
                <a:moveTo>
                  <a:pt x="0" y="0"/>
                </a:moveTo>
                <a:lnTo>
                  <a:pt x="3433928" y="0"/>
                </a:lnTo>
                <a:lnTo>
                  <a:pt x="3433928" y="5049894"/>
                </a:lnTo>
                <a:lnTo>
                  <a:pt x="0" y="50498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9" name="Freeform 19"/>
          <p:cNvSpPr/>
          <p:nvPr/>
        </p:nvSpPr>
        <p:spPr>
          <a:xfrm>
            <a:off x="5357390" y="6481658"/>
            <a:ext cx="3829380" cy="3868060"/>
          </a:xfrm>
          <a:custGeom>
            <a:avLst/>
            <a:gdLst/>
            <a:ahLst/>
            <a:cxnLst/>
            <a:rect l="l" t="t" r="r" b="b"/>
            <a:pathLst>
              <a:path w="3829380" h="3868060">
                <a:moveTo>
                  <a:pt x="0" y="0"/>
                </a:moveTo>
                <a:lnTo>
                  <a:pt x="3829380" y="0"/>
                </a:lnTo>
                <a:lnTo>
                  <a:pt x="3829380" y="3868060"/>
                </a:lnTo>
                <a:lnTo>
                  <a:pt x="0" y="3868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0" name="Freeform 20"/>
          <p:cNvSpPr/>
          <p:nvPr/>
        </p:nvSpPr>
        <p:spPr>
          <a:xfrm>
            <a:off x="12849815" y="-68377"/>
            <a:ext cx="2202460" cy="2202460"/>
          </a:xfrm>
          <a:custGeom>
            <a:avLst/>
            <a:gdLst/>
            <a:ahLst/>
            <a:cxnLst/>
            <a:rect l="l" t="t" r="r" b="b"/>
            <a:pathLst>
              <a:path w="2202460" h="2202460">
                <a:moveTo>
                  <a:pt x="0" y="0"/>
                </a:moveTo>
                <a:lnTo>
                  <a:pt x="2202460" y="0"/>
                </a:lnTo>
                <a:lnTo>
                  <a:pt x="2202460" y="2202459"/>
                </a:lnTo>
                <a:lnTo>
                  <a:pt x="0" y="22024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1" name="Freeform 21"/>
          <p:cNvSpPr/>
          <p:nvPr/>
        </p:nvSpPr>
        <p:spPr>
          <a:xfrm>
            <a:off x="15779761" y="2603718"/>
            <a:ext cx="1479539" cy="1499532"/>
          </a:xfrm>
          <a:custGeom>
            <a:avLst/>
            <a:gdLst/>
            <a:ahLst/>
            <a:cxnLst/>
            <a:rect l="l" t="t" r="r" b="b"/>
            <a:pathLst>
              <a:path w="1479539" h="1499532">
                <a:moveTo>
                  <a:pt x="0" y="0"/>
                </a:moveTo>
                <a:lnTo>
                  <a:pt x="1479539" y="0"/>
                </a:lnTo>
                <a:lnTo>
                  <a:pt x="1479539" y="1499532"/>
                </a:lnTo>
                <a:lnTo>
                  <a:pt x="0" y="14995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2" name="TextBox 22"/>
          <p:cNvSpPr txBox="1"/>
          <p:nvPr/>
        </p:nvSpPr>
        <p:spPr>
          <a:xfrm>
            <a:off x="11648450" y="3869664"/>
            <a:ext cx="2263362" cy="42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3"/>
              </a:lnSpc>
              <a:spcBef>
                <a:spcPct val="0"/>
              </a:spcBef>
            </a:pPr>
            <a:r>
              <a:rPr lang="en-US" sz="2571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M5Stack</a:t>
            </a:r>
          </a:p>
        </p:txBody>
      </p:sp>
      <p:sp>
        <p:nvSpPr>
          <p:cNvPr id="23" name="Freeform 23"/>
          <p:cNvSpPr/>
          <p:nvPr/>
        </p:nvSpPr>
        <p:spPr>
          <a:xfrm rot="6386303">
            <a:off x="11276618" y="1350279"/>
            <a:ext cx="1677447" cy="1598347"/>
          </a:xfrm>
          <a:custGeom>
            <a:avLst/>
            <a:gdLst/>
            <a:ahLst/>
            <a:cxnLst/>
            <a:rect l="l" t="t" r="r" b="b"/>
            <a:pathLst>
              <a:path w="1677447" h="1598347">
                <a:moveTo>
                  <a:pt x="0" y="0"/>
                </a:moveTo>
                <a:lnTo>
                  <a:pt x="1677447" y="0"/>
                </a:lnTo>
                <a:lnTo>
                  <a:pt x="1677447" y="1598348"/>
                </a:lnTo>
                <a:lnTo>
                  <a:pt x="0" y="1598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4" name="Freeform 24"/>
          <p:cNvSpPr/>
          <p:nvPr/>
        </p:nvSpPr>
        <p:spPr>
          <a:xfrm rot="-10800000">
            <a:off x="14712965" y="1798328"/>
            <a:ext cx="1450097" cy="1381719"/>
          </a:xfrm>
          <a:custGeom>
            <a:avLst/>
            <a:gdLst/>
            <a:ahLst/>
            <a:cxnLst/>
            <a:rect l="l" t="t" r="r" b="b"/>
            <a:pathLst>
              <a:path w="1450097" h="1381719">
                <a:moveTo>
                  <a:pt x="0" y="0"/>
                </a:moveTo>
                <a:lnTo>
                  <a:pt x="1450098" y="0"/>
                </a:lnTo>
                <a:lnTo>
                  <a:pt x="1450098" y="1381719"/>
                </a:lnTo>
                <a:lnTo>
                  <a:pt x="0" y="13817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TextBox 25"/>
          <p:cNvSpPr txBox="1"/>
          <p:nvPr/>
        </p:nvSpPr>
        <p:spPr>
          <a:xfrm>
            <a:off x="1603297" y="191549"/>
            <a:ext cx="9014728" cy="92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325"/>
              </a:lnSpc>
              <a:spcBef>
                <a:spcPct val="0"/>
              </a:spcBef>
            </a:pPr>
            <a:r>
              <a:rPr lang="en-US" sz="5453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Architecture Overview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69881" y="4884485"/>
            <a:ext cx="2263362" cy="42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3"/>
              </a:lnSpc>
              <a:spcBef>
                <a:spcPct val="0"/>
              </a:spcBef>
            </a:pPr>
            <a:r>
              <a:rPr lang="en-US" sz="2571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Earth sensor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86453" y="8182102"/>
            <a:ext cx="2263362" cy="42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3"/>
              </a:lnSpc>
              <a:spcBef>
                <a:spcPct val="0"/>
              </a:spcBef>
            </a:pPr>
            <a:r>
              <a:rPr lang="en-US" sz="2571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Water Supply</a:t>
            </a:r>
          </a:p>
        </p:txBody>
      </p:sp>
      <p:sp>
        <p:nvSpPr>
          <p:cNvPr id="28" name="TextBox 28"/>
          <p:cNvSpPr txBox="1"/>
          <p:nvPr/>
        </p:nvSpPr>
        <p:spPr>
          <a:xfrm rot="-2700000">
            <a:off x="5613056" y="3075068"/>
            <a:ext cx="3498598" cy="30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71"/>
              </a:lnSpc>
              <a:spcBef>
                <a:spcPct val="0"/>
              </a:spcBef>
            </a:pPr>
            <a:r>
              <a:rPr lang="en-US" sz="1871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Sending Notification to user</a:t>
            </a:r>
          </a:p>
        </p:txBody>
      </p:sp>
      <p:sp>
        <p:nvSpPr>
          <p:cNvPr id="29" name="TextBox 29"/>
          <p:cNvSpPr txBox="1"/>
          <p:nvPr/>
        </p:nvSpPr>
        <p:spPr>
          <a:xfrm rot="-1820824">
            <a:off x="11261051" y="1866971"/>
            <a:ext cx="3498598" cy="30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71"/>
              </a:lnSpc>
              <a:spcBef>
                <a:spcPct val="0"/>
              </a:spcBef>
            </a:pPr>
            <a:r>
              <a:rPr lang="en-US" sz="1871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publishing data</a:t>
            </a:r>
          </a:p>
        </p:txBody>
      </p:sp>
      <p:sp>
        <p:nvSpPr>
          <p:cNvPr id="30" name="Freeform 30"/>
          <p:cNvSpPr/>
          <p:nvPr/>
        </p:nvSpPr>
        <p:spPr>
          <a:xfrm rot="7586731">
            <a:off x="8732962" y="-357610"/>
            <a:ext cx="3630180" cy="3459001"/>
          </a:xfrm>
          <a:custGeom>
            <a:avLst/>
            <a:gdLst/>
            <a:ahLst/>
            <a:cxnLst/>
            <a:rect l="l" t="t" r="r" b="b"/>
            <a:pathLst>
              <a:path w="3630180" h="3459001">
                <a:moveTo>
                  <a:pt x="0" y="0"/>
                </a:moveTo>
                <a:lnTo>
                  <a:pt x="3630179" y="0"/>
                </a:lnTo>
                <a:lnTo>
                  <a:pt x="3630179" y="3459000"/>
                </a:lnTo>
                <a:lnTo>
                  <a:pt x="0" y="3459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1" name="TextBox 31"/>
          <p:cNvSpPr txBox="1"/>
          <p:nvPr/>
        </p:nvSpPr>
        <p:spPr>
          <a:xfrm rot="-534637">
            <a:off x="8639067" y="1574512"/>
            <a:ext cx="3498598" cy="30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71"/>
              </a:lnSpc>
              <a:spcBef>
                <a:spcPct val="0"/>
              </a:spcBef>
            </a:pPr>
            <a:r>
              <a:rPr lang="en-US" sz="1871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through python script</a:t>
            </a:r>
          </a:p>
        </p:txBody>
      </p:sp>
      <p:sp>
        <p:nvSpPr>
          <p:cNvPr id="32" name="TextBox 32"/>
          <p:cNvSpPr txBox="1"/>
          <p:nvPr/>
        </p:nvSpPr>
        <p:spPr>
          <a:xfrm rot="2907822">
            <a:off x="13855634" y="3322830"/>
            <a:ext cx="3498598" cy="30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71"/>
              </a:lnSpc>
              <a:spcBef>
                <a:spcPct val="0"/>
              </a:spcBef>
            </a:pPr>
            <a:r>
              <a:rPr lang="en-US" sz="1871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storing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752" y="6705276"/>
            <a:ext cx="6630790" cy="3581724"/>
            <a:chOff x="0" y="0"/>
            <a:chExt cx="1746381" cy="943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6381" cy="943335"/>
            </a:xfrm>
            <a:custGeom>
              <a:avLst/>
              <a:gdLst/>
              <a:ahLst/>
              <a:cxnLst/>
              <a:rect l="l" t="t" r="r" b="b"/>
              <a:pathLst>
                <a:path w="1746381" h="943335">
                  <a:moveTo>
                    <a:pt x="0" y="0"/>
                  </a:moveTo>
                  <a:lnTo>
                    <a:pt x="1746381" y="0"/>
                  </a:lnTo>
                  <a:lnTo>
                    <a:pt x="1746381" y="943335"/>
                  </a:lnTo>
                  <a:lnTo>
                    <a:pt x="0" y="943335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46381" cy="1000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2593130" y="3880972"/>
            <a:ext cx="3522035" cy="7232621"/>
          </a:xfrm>
          <a:custGeom>
            <a:avLst/>
            <a:gdLst/>
            <a:ahLst/>
            <a:cxnLst/>
            <a:rect l="l" t="t" r="r" b="b"/>
            <a:pathLst>
              <a:path w="3522035" h="7232621">
                <a:moveTo>
                  <a:pt x="0" y="0"/>
                </a:moveTo>
                <a:lnTo>
                  <a:pt x="3522034" y="0"/>
                </a:lnTo>
                <a:lnTo>
                  <a:pt x="3522034" y="7232621"/>
                </a:lnTo>
                <a:lnTo>
                  <a:pt x="0" y="7232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702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3926821"/>
            <a:chOff x="0" y="0"/>
            <a:chExt cx="4816593" cy="10342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034225"/>
            </a:xfrm>
            <a:custGeom>
              <a:avLst/>
              <a:gdLst/>
              <a:ahLst/>
              <a:cxnLst/>
              <a:rect l="l" t="t" r="r" b="b"/>
              <a:pathLst>
                <a:path w="4816592" h="1034225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816593" cy="109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8752" y="1028700"/>
            <a:ext cx="6630790" cy="7406095"/>
            <a:chOff x="0" y="0"/>
            <a:chExt cx="1027283" cy="11473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7283" cy="1147398"/>
            </a:xfrm>
            <a:custGeom>
              <a:avLst/>
              <a:gdLst/>
              <a:ahLst/>
              <a:cxnLst/>
              <a:rect l="l" t="t" r="r" b="b"/>
              <a:pathLst>
                <a:path w="1027283" h="1147398">
                  <a:moveTo>
                    <a:pt x="0" y="0"/>
                  </a:moveTo>
                  <a:lnTo>
                    <a:pt x="1027283" y="0"/>
                  </a:lnTo>
                  <a:lnTo>
                    <a:pt x="1027283" y="1147398"/>
                  </a:lnTo>
                  <a:lnTo>
                    <a:pt x="0" y="1147398"/>
                  </a:lnTo>
                  <a:close/>
                </a:path>
              </a:pathLst>
            </a:custGeom>
            <a:blipFill>
              <a:blip r:embed="rId3"/>
              <a:stretch>
                <a:fillRect l="-83582" r="-48681" b="-11253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535164" y="4054290"/>
            <a:ext cx="8408749" cy="222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7"/>
              </a:lnSpc>
            </a:pPr>
            <a:r>
              <a:rPr lang="en-US" sz="7075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Target Audience</a:t>
            </a:r>
          </a:p>
          <a:p>
            <a:pPr marL="0" lvl="0" indent="0" algn="l">
              <a:lnSpc>
                <a:spcPts val="8207"/>
              </a:lnSpc>
              <a:spcBef>
                <a:spcPct val="0"/>
              </a:spcBef>
            </a:pPr>
            <a:endParaRPr lang="en-US" sz="7075" b="1">
              <a:solidFill>
                <a:srgbClr val="134E1A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02969" y="5407113"/>
            <a:ext cx="9962928" cy="3584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4975" lvl="1" indent="-312488" algn="just">
              <a:lnSpc>
                <a:spcPts val="4052"/>
              </a:lnSpc>
              <a:buFont typeface="Arial"/>
              <a:buChar char="•"/>
            </a:pPr>
            <a:r>
              <a:rPr lang="en-US" sz="2894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Household Plant Owners</a:t>
            </a:r>
          </a:p>
          <a:p>
            <a:pPr marL="1249951" lvl="2" indent="-416650" algn="just">
              <a:lnSpc>
                <a:spcPts val="4052"/>
              </a:lnSpc>
              <a:buFont typeface="Arial"/>
              <a:buChar char="⚬"/>
            </a:pPr>
            <a:r>
              <a:rPr lang="en-US" sz="2894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Ideal for busy individuals or frequent travelers.</a:t>
            </a:r>
          </a:p>
          <a:p>
            <a:pPr marL="624975" lvl="1" indent="-312488" algn="just">
              <a:lnSpc>
                <a:spcPts val="4052"/>
              </a:lnSpc>
              <a:buFont typeface="Arial"/>
              <a:buChar char="•"/>
            </a:pPr>
            <a:r>
              <a:rPr lang="en-US" sz="2894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Office and Indoor Plant Care Providers</a:t>
            </a:r>
          </a:p>
          <a:p>
            <a:pPr marL="1249951" lvl="2" indent="-416650" algn="just">
              <a:lnSpc>
                <a:spcPts val="4052"/>
              </a:lnSpc>
              <a:buFont typeface="Arial"/>
              <a:buChar char="⚬"/>
            </a:pPr>
            <a:r>
              <a:rPr lang="en-US" sz="2894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Maintains plant aesthetics with minimal oversight.</a:t>
            </a:r>
          </a:p>
          <a:p>
            <a:pPr marL="624975" lvl="1" indent="-312488" algn="just">
              <a:lnSpc>
                <a:spcPts val="4052"/>
              </a:lnSpc>
              <a:buFont typeface="Arial"/>
              <a:buChar char="•"/>
            </a:pPr>
            <a:r>
              <a:rPr lang="en-US" sz="2894" b="1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Small-Scale Farmers and Urban Gardeners</a:t>
            </a:r>
          </a:p>
          <a:p>
            <a:pPr marL="1249951" lvl="2" indent="-416650" algn="just">
              <a:lnSpc>
                <a:spcPts val="4052"/>
              </a:lnSpc>
              <a:buFont typeface="Arial"/>
              <a:buChar char="⚬"/>
            </a:pPr>
            <a:r>
              <a:rPr lang="en-US" sz="2894">
                <a:solidFill>
                  <a:srgbClr val="322A2A"/>
                </a:solidFill>
                <a:latin typeface="Aileron"/>
                <a:ea typeface="Aileron"/>
                <a:cs typeface="Aileron"/>
                <a:sym typeface="Aileron"/>
              </a:rPr>
              <a:t>Enhances productivity in limited spaces.</a:t>
            </a:r>
          </a:p>
          <a:p>
            <a:pPr algn="just">
              <a:lnSpc>
                <a:spcPts val="4052"/>
              </a:lnSpc>
            </a:pPr>
            <a:endParaRPr lang="en-US" sz="2894">
              <a:solidFill>
                <a:srgbClr val="322A2A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712383" y="1311420"/>
            <a:ext cx="4575617" cy="3832080"/>
          </a:xfrm>
          <a:custGeom>
            <a:avLst/>
            <a:gdLst/>
            <a:ahLst/>
            <a:cxnLst/>
            <a:rect l="l" t="t" r="r" b="b"/>
            <a:pathLst>
              <a:path w="4575617" h="3832080">
                <a:moveTo>
                  <a:pt x="0" y="0"/>
                </a:moveTo>
                <a:lnTo>
                  <a:pt x="4575617" y="0"/>
                </a:lnTo>
                <a:lnTo>
                  <a:pt x="4575617" y="3832080"/>
                </a:lnTo>
                <a:lnTo>
                  <a:pt x="0" y="3832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4" name="Freeform 14"/>
          <p:cNvSpPr/>
          <p:nvPr/>
        </p:nvSpPr>
        <p:spPr>
          <a:xfrm>
            <a:off x="8654754" y="2650538"/>
            <a:ext cx="2158989" cy="321886"/>
          </a:xfrm>
          <a:custGeom>
            <a:avLst/>
            <a:gdLst/>
            <a:ahLst/>
            <a:cxnLst/>
            <a:rect l="l" t="t" r="r" b="b"/>
            <a:pathLst>
              <a:path w="2158989" h="321886">
                <a:moveTo>
                  <a:pt x="0" y="0"/>
                </a:moveTo>
                <a:lnTo>
                  <a:pt x="2158989" y="0"/>
                </a:lnTo>
                <a:lnTo>
                  <a:pt x="2158989" y="321886"/>
                </a:lnTo>
                <a:lnTo>
                  <a:pt x="0" y="321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553075"/>
            <a:ext cx="18288000" cy="3705225"/>
            <a:chOff x="0" y="0"/>
            <a:chExt cx="4816593" cy="975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75862"/>
            </a:xfrm>
            <a:custGeom>
              <a:avLst/>
              <a:gdLst/>
              <a:ahLst/>
              <a:cxnLst/>
              <a:rect l="l" t="t" r="r" b="b"/>
              <a:pathLst>
                <a:path w="4816592" h="975862">
                  <a:moveTo>
                    <a:pt x="0" y="0"/>
                  </a:moveTo>
                  <a:lnTo>
                    <a:pt x="4816592" y="0"/>
                  </a:lnTo>
                  <a:lnTo>
                    <a:pt x="4816592" y="975862"/>
                  </a:lnTo>
                  <a:lnTo>
                    <a:pt x="0" y="975862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033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 flipV="1">
            <a:off x="1986274" y="5437255"/>
            <a:ext cx="2239854" cy="4599618"/>
          </a:xfrm>
          <a:custGeom>
            <a:avLst/>
            <a:gdLst/>
            <a:ahLst/>
            <a:cxnLst/>
            <a:rect l="l" t="t" r="r" b="b"/>
            <a:pathLst>
              <a:path w="2239854" h="4599618">
                <a:moveTo>
                  <a:pt x="0" y="4599618"/>
                </a:moveTo>
                <a:lnTo>
                  <a:pt x="2239853" y="4599618"/>
                </a:lnTo>
                <a:lnTo>
                  <a:pt x="2239853" y="0"/>
                </a:lnTo>
                <a:lnTo>
                  <a:pt x="0" y="0"/>
                </a:lnTo>
                <a:lnTo>
                  <a:pt x="0" y="4599618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1702"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6" name="Group 6"/>
          <p:cNvGrpSpPr/>
          <p:nvPr/>
        </p:nvGrpSpPr>
        <p:grpSpPr>
          <a:xfrm>
            <a:off x="1028700" y="0"/>
            <a:ext cx="4212283" cy="8248940"/>
            <a:chOff x="0" y="0"/>
            <a:chExt cx="652593" cy="1277977"/>
          </a:xfrm>
        </p:grpSpPr>
        <p:sp>
          <p:nvSpPr>
            <p:cNvPr id="7" name="Freeform 7"/>
            <p:cNvSpPr/>
            <p:nvPr/>
          </p:nvSpPr>
          <p:spPr>
            <a:xfrm rot="143170">
              <a:off x="-26321" y="-13031"/>
              <a:ext cx="705235" cy="1304039"/>
            </a:xfrm>
            <a:custGeom>
              <a:avLst/>
              <a:gdLst/>
              <a:ahLst/>
              <a:cxnLst/>
              <a:rect l="l" t="t" r="r" b="b"/>
              <a:pathLst>
                <a:path w="705235" h="1304039">
                  <a:moveTo>
                    <a:pt x="0" y="27170"/>
                  </a:moveTo>
                  <a:lnTo>
                    <a:pt x="652027" y="0"/>
                  </a:lnTo>
                  <a:lnTo>
                    <a:pt x="705235" y="1276868"/>
                  </a:lnTo>
                  <a:lnTo>
                    <a:pt x="53208" y="1304039"/>
                  </a:lnTo>
                  <a:close/>
                </a:path>
              </a:pathLst>
            </a:custGeom>
            <a:blipFill>
              <a:blip r:embed="rId3"/>
              <a:stretch>
                <a:fillRect l="-161985" r="-24109" b="-3083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00660" y="6211078"/>
            <a:ext cx="728840" cy="7288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755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00660" y="7281942"/>
            <a:ext cx="728840" cy="72884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755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42440" y="6211078"/>
            <a:ext cx="728840" cy="72884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755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42440" y="7281942"/>
            <a:ext cx="728840" cy="7288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7550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6654645" y="6410395"/>
            <a:ext cx="220869" cy="330206"/>
          </a:xfrm>
          <a:custGeom>
            <a:avLst/>
            <a:gdLst/>
            <a:ahLst/>
            <a:cxnLst/>
            <a:rect l="l" t="t" r="r" b="b"/>
            <a:pathLst>
              <a:path w="220869" h="330206">
                <a:moveTo>
                  <a:pt x="0" y="0"/>
                </a:moveTo>
                <a:lnTo>
                  <a:pt x="220869" y="0"/>
                </a:lnTo>
                <a:lnTo>
                  <a:pt x="220869" y="330206"/>
                </a:lnTo>
                <a:lnTo>
                  <a:pt x="0" y="330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1" name="Freeform 21"/>
          <p:cNvSpPr/>
          <p:nvPr/>
        </p:nvSpPr>
        <p:spPr>
          <a:xfrm>
            <a:off x="6656298" y="7481259"/>
            <a:ext cx="220869" cy="330206"/>
          </a:xfrm>
          <a:custGeom>
            <a:avLst/>
            <a:gdLst/>
            <a:ahLst/>
            <a:cxnLst/>
            <a:rect l="l" t="t" r="r" b="b"/>
            <a:pathLst>
              <a:path w="220869" h="330206">
                <a:moveTo>
                  <a:pt x="0" y="0"/>
                </a:moveTo>
                <a:lnTo>
                  <a:pt x="220868" y="0"/>
                </a:lnTo>
                <a:lnTo>
                  <a:pt x="220868" y="330206"/>
                </a:lnTo>
                <a:lnTo>
                  <a:pt x="0" y="330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2" name="Freeform 22"/>
          <p:cNvSpPr/>
          <p:nvPr/>
        </p:nvSpPr>
        <p:spPr>
          <a:xfrm>
            <a:off x="12096426" y="6410395"/>
            <a:ext cx="220869" cy="330206"/>
          </a:xfrm>
          <a:custGeom>
            <a:avLst/>
            <a:gdLst/>
            <a:ahLst/>
            <a:cxnLst/>
            <a:rect l="l" t="t" r="r" b="b"/>
            <a:pathLst>
              <a:path w="220869" h="330206">
                <a:moveTo>
                  <a:pt x="0" y="0"/>
                </a:moveTo>
                <a:lnTo>
                  <a:pt x="220868" y="0"/>
                </a:lnTo>
                <a:lnTo>
                  <a:pt x="220868" y="330206"/>
                </a:lnTo>
                <a:lnTo>
                  <a:pt x="0" y="330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3" name="Freeform 23"/>
          <p:cNvSpPr/>
          <p:nvPr/>
        </p:nvSpPr>
        <p:spPr>
          <a:xfrm>
            <a:off x="12096426" y="7481259"/>
            <a:ext cx="220869" cy="330206"/>
          </a:xfrm>
          <a:custGeom>
            <a:avLst/>
            <a:gdLst/>
            <a:ahLst/>
            <a:cxnLst/>
            <a:rect l="l" t="t" r="r" b="b"/>
            <a:pathLst>
              <a:path w="220869" h="330206">
                <a:moveTo>
                  <a:pt x="0" y="0"/>
                </a:moveTo>
                <a:lnTo>
                  <a:pt x="220868" y="0"/>
                </a:lnTo>
                <a:lnTo>
                  <a:pt x="220868" y="330206"/>
                </a:lnTo>
                <a:lnTo>
                  <a:pt x="0" y="330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24" name="Group 24"/>
          <p:cNvGrpSpPr/>
          <p:nvPr/>
        </p:nvGrpSpPr>
        <p:grpSpPr>
          <a:xfrm>
            <a:off x="13948384" y="-2795743"/>
            <a:ext cx="6768900" cy="676890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LID4096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5695892" y="3426775"/>
            <a:ext cx="5617097" cy="3433450"/>
          </a:xfrm>
          <a:custGeom>
            <a:avLst/>
            <a:gdLst/>
            <a:ahLst/>
            <a:cxnLst/>
            <a:rect l="l" t="t" r="r" b="b"/>
            <a:pathLst>
              <a:path w="5617097" h="3433450">
                <a:moveTo>
                  <a:pt x="0" y="0"/>
                </a:moveTo>
                <a:lnTo>
                  <a:pt x="5617096" y="0"/>
                </a:lnTo>
                <a:lnTo>
                  <a:pt x="5617096" y="3433450"/>
                </a:lnTo>
                <a:lnTo>
                  <a:pt x="0" y="3433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8" name="Freeform 28"/>
          <p:cNvSpPr/>
          <p:nvPr/>
        </p:nvSpPr>
        <p:spPr>
          <a:xfrm>
            <a:off x="15825782" y="1766545"/>
            <a:ext cx="1295643" cy="1561016"/>
          </a:xfrm>
          <a:custGeom>
            <a:avLst/>
            <a:gdLst/>
            <a:ahLst/>
            <a:cxnLst/>
            <a:rect l="l" t="t" r="r" b="b"/>
            <a:pathLst>
              <a:path w="1295643" h="1561016">
                <a:moveTo>
                  <a:pt x="0" y="0"/>
                </a:moveTo>
                <a:lnTo>
                  <a:pt x="1295643" y="0"/>
                </a:lnTo>
                <a:lnTo>
                  <a:pt x="1295643" y="1561016"/>
                </a:lnTo>
                <a:lnTo>
                  <a:pt x="0" y="15610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9" name="Freeform 29"/>
          <p:cNvSpPr/>
          <p:nvPr/>
        </p:nvSpPr>
        <p:spPr>
          <a:xfrm>
            <a:off x="14475336" y="1477037"/>
            <a:ext cx="780036" cy="880154"/>
          </a:xfrm>
          <a:custGeom>
            <a:avLst/>
            <a:gdLst/>
            <a:ahLst/>
            <a:cxnLst/>
            <a:rect l="l" t="t" r="r" b="b"/>
            <a:pathLst>
              <a:path w="780036" h="880154">
                <a:moveTo>
                  <a:pt x="0" y="0"/>
                </a:moveTo>
                <a:lnTo>
                  <a:pt x="780036" y="0"/>
                </a:lnTo>
                <a:lnTo>
                  <a:pt x="780036" y="880154"/>
                </a:lnTo>
                <a:lnTo>
                  <a:pt x="0" y="880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0" name="TextBox 30"/>
          <p:cNvSpPr txBox="1"/>
          <p:nvPr/>
        </p:nvSpPr>
        <p:spPr>
          <a:xfrm>
            <a:off x="6025912" y="2353468"/>
            <a:ext cx="8839443" cy="4056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0"/>
              </a:lnSpc>
            </a:pPr>
            <a:r>
              <a:rPr lang="en-US" sz="8000" b="1">
                <a:solidFill>
                  <a:srgbClr val="134E1A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Advantages of the System</a:t>
            </a:r>
          </a:p>
          <a:p>
            <a:pPr marL="0" lvl="0" indent="0" algn="l">
              <a:lnSpc>
                <a:spcPts val="12139"/>
              </a:lnSpc>
              <a:spcBef>
                <a:spcPct val="0"/>
              </a:spcBef>
            </a:pPr>
            <a:endParaRPr lang="en-US" sz="8000" b="1">
              <a:solidFill>
                <a:srgbClr val="134E1A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372466" y="6308803"/>
            <a:ext cx="3923891" cy="86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Ease of Setup</a:t>
            </a:r>
          </a:p>
          <a:p>
            <a:pPr algn="just">
              <a:lnSpc>
                <a:spcPts val="3500"/>
              </a:lnSpc>
            </a:pPr>
            <a:endParaRPr lang="en-US" sz="2500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372466" y="7424109"/>
            <a:ext cx="3976287" cy="86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Adaptability</a:t>
            </a:r>
          </a:p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endParaRPr lang="en-US" sz="2500" b="1">
              <a:solidFill>
                <a:srgbClr val="000000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785479" y="6308803"/>
            <a:ext cx="433594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Dependability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37874" y="7414951"/>
            <a:ext cx="4421426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Efficiency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926821"/>
            <a:chOff x="0" y="0"/>
            <a:chExt cx="4816593" cy="10342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34225"/>
            </a:xfrm>
            <a:custGeom>
              <a:avLst/>
              <a:gdLst/>
              <a:ahLst/>
              <a:cxnLst/>
              <a:rect l="l" t="t" r="r" b="b"/>
              <a:pathLst>
                <a:path w="4816592" h="1034225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09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65152" y="2010782"/>
            <a:ext cx="4575617" cy="3832080"/>
          </a:xfrm>
          <a:custGeom>
            <a:avLst/>
            <a:gdLst/>
            <a:ahLst/>
            <a:cxnLst/>
            <a:rect l="l" t="t" r="r" b="b"/>
            <a:pathLst>
              <a:path w="4575617" h="3832080">
                <a:moveTo>
                  <a:pt x="0" y="0"/>
                </a:moveTo>
                <a:lnTo>
                  <a:pt x="4575617" y="0"/>
                </a:lnTo>
                <a:lnTo>
                  <a:pt x="4575617" y="3832079"/>
                </a:lnTo>
                <a:lnTo>
                  <a:pt x="0" y="383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/>
          <p:cNvSpPr/>
          <p:nvPr/>
        </p:nvSpPr>
        <p:spPr>
          <a:xfrm>
            <a:off x="8064505" y="2797917"/>
            <a:ext cx="2158989" cy="321886"/>
          </a:xfrm>
          <a:custGeom>
            <a:avLst/>
            <a:gdLst/>
            <a:ahLst/>
            <a:cxnLst/>
            <a:rect l="l" t="t" r="r" b="b"/>
            <a:pathLst>
              <a:path w="2158989" h="321886">
                <a:moveTo>
                  <a:pt x="0" y="0"/>
                </a:moveTo>
                <a:lnTo>
                  <a:pt x="2158990" y="0"/>
                </a:lnTo>
                <a:lnTo>
                  <a:pt x="2158990" y="321885"/>
                </a:lnTo>
                <a:lnTo>
                  <a:pt x="0" y="321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TextBox 7"/>
          <p:cNvSpPr txBox="1"/>
          <p:nvPr/>
        </p:nvSpPr>
        <p:spPr>
          <a:xfrm>
            <a:off x="1667638" y="4059636"/>
            <a:ext cx="14952724" cy="288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49"/>
              </a:lnSpc>
            </a:pPr>
            <a:r>
              <a:rPr lang="en-US" sz="14463" b="1">
                <a:solidFill>
                  <a:srgbClr val="134E1A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LET’S SEE DEMO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926821"/>
            <a:chOff x="0" y="0"/>
            <a:chExt cx="4816593" cy="10342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34225"/>
            </a:xfrm>
            <a:custGeom>
              <a:avLst/>
              <a:gdLst/>
              <a:ahLst/>
              <a:cxnLst/>
              <a:rect l="l" t="t" r="r" b="b"/>
              <a:pathLst>
                <a:path w="4816592" h="1034225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D9DFCE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109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064505" y="2797917"/>
            <a:ext cx="2158989" cy="321886"/>
          </a:xfrm>
          <a:custGeom>
            <a:avLst/>
            <a:gdLst/>
            <a:ahLst/>
            <a:cxnLst/>
            <a:rect l="l" t="t" r="r" b="b"/>
            <a:pathLst>
              <a:path w="2158989" h="321886">
                <a:moveTo>
                  <a:pt x="0" y="0"/>
                </a:moveTo>
                <a:lnTo>
                  <a:pt x="2158990" y="0"/>
                </a:lnTo>
                <a:lnTo>
                  <a:pt x="2158990" y="321885"/>
                </a:lnTo>
                <a:lnTo>
                  <a:pt x="0" y="321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6" name="2024_12_10_16_29_IMG_4291">
            <a:hlinkClick r:id="" action="ppaction://media"/>
            <a:extLst>
              <a:ext uri="{FF2B5EF4-FFF2-40B4-BE49-F238E27FC236}">
                <a16:creationId xmlns:a16="http://schemas.microsoft.com/office/drawing/2014/main" id="{C3CAAD8C-C0B0-5871-B751-60E18E98B6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5000" y="876300"/>
            <a:ext cx="14706600" cy="8272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Custom</PresentationFormat>
  <Paragraphs>71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Agrandir Narrow Heavy</vt:lpstr>
      <vt:lpstr>Aileron Heavy</vt:lpstr>
      <vt:lpstr>Aileron</vt:lpstr>
      <vt:lpstr>Akzidenz-Grotesk Heavy</vt:lpstr>
      <vt:lpstr>Arial</vt:lpstr>
      <vt:lpstr>Aileron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Dark Green Minimalist Restoring The Forest Presentation</dc:title>
  <cp:lastModifiedBy>dhaval bakaraniya</cp:lastModifiedBy>
  <cp:revision>4</cp:revision>
  <dcterms:created xsi:type="dcterms:W3CDTF">2006-08-16T00:00:00Z</dcterms:created>
  <dcterms:modified xsi:type="dcterms:W3CDTF">2026-02-02T14:36:23Z</dcterms:modified>
  <dc:identifier>DAGY43s-qgI</dc:identifier>
</cp:coreProperties>
</file>